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2-2.png>
</file>

<file path=ppt/media/image-13-1.png>
</file>

<file path=ppt/media/image-13-2.png>
</file>

<file path=ppt/media/image-13-3.png>
</file>

<file path=ppt/media/image-13-4.png>
</file>

<file path=ppt/media/image-13-5.png>
</file>

<file path=ppt/media/image-14-1.png>
</file>

<file path=ppt/media/image-15-1.png>
</file>

<file path=ppt/media/image-15-2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image" Target="../media/image-13-4.png"/><Relationship Id="rId5" Type="http://schemas.openxmlformats.org/officeDocument/2006/relationships/image" Target="../media/image-13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850106"/>
            <a:ext cx="8572500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405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Choosing the Right Statistical Test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1873197" y="2607469"/>
            <a:ext cx="539760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FFFFFF">
                    <a:alpha val="90000"/>
                  </a:srgb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Framework for Making Informed Decisions</a:t>
            </a:r>
            <a:endParaRPr lang="en-US" sz="2025" dirty="0"/>
          </a:p>
        </p:txBody>
      </p:sp>
      <p:sp>
        <p:nvSpPr>
          <p:cNvPr id="5" name="Text 2"/>
          <p:cNvSpPr/>
          <p:nvPr/>
        </p:nvSpPr>
        <p:spPr>
          <a:xfrm>
            <a:off x="3630811" y="3707606"/>
            <a:ext cx="188235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dirty="0">
                <a:solidFill>
                  <a:srgbClr val="FFFFFF">
                    <a:alpha val="80000"/>
                  </a:srgb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Presenter: [Your Name]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032507" y="4036219"/>
            <a:ext cx="1078957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dirty="0">
                <a:solidFill>
                  <a:srgbClr val="FFFFFF">
                    <a:alpha val="80000"/>
                  </a:srgb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June 23, 2025</a:t>
            </a:r>
            <a:endParaRPr lang="en-US" sz="1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578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Three or More Independent Groups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Research Question: Is there a significant difference among three or more unrelated groups?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243013"/>
            <a:ext cx="4114800" cy="39290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428625" y="1385888"/>
            <a:ext cx="3829050" cy="342900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algn="ctr"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Parametric Option: One-way ANOVA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28625" y="1943100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942" dirty="0"/>
          </a:p>
        </p:txBody>
      </p:sp>
      <p:sp>
        <p:nvSpPr>
          <p:cNvPr id="8" name="Text 5"/>
          <p:cNvSpPr/>
          <p:nvPr/>
        </p:nvSpPr>
        <p:spPr>
          <a:xfrm>
            <a:off x="571500" y="2207419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Interval/Ratio data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571500" y="2436019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Independence of observations</a:t>
            </a:r>
            <a:endParaRPr lang="en-US" sz="942" dirty="0"/>
          </a:p>
        </p:txBody>
      </p:sp>
      <p:sp>
        <p:nvSpPr>
          <p:cNvPr id="10" name="Text 7"/>
          <p:cNvSpPr/>
          <p:nvPr/>
        </p:nvSpPr>
        <p:spPr>
          <a:xfrm>
            <a:off x="571500" y="2664619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Normality within groups</a:t>
            </a:r>
            <a:endParaRPr lang="en-US" sz="942" dirty="0"/>
          </a:p>
        </p:txBody>
      </p:sp>
      <p:sp>
        <p:nvSpPr>
          <p:cNvPr id="11" name="Text 8"/>
          <p:cNvSpPr/>
          <p:nvPr/>
        </p:nvSpPr>
        <p:spPr>
          <a:xfrm>
            <a:off x="571500" y="2893219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Homogeneity of variances</a:t>
            </a:r>
            <a:endParaRPr lang="en-US" sz="942" dirty="0"/>
          </a:p>
        </p:txBody>
      </p:sp>
      <p:sp>
        <p:nvSpPr>
          <p:cNvPr id="12" name="Text 9"/>
          <p:cNvSpPr/>
          <p:nvPr/>
        </p:nvSpPr>
        <p:spPr>
          <a:xfrm>
            <a:off x="428625" y="3300413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942" dirty="0"/>
          </a:p>
        </p:txBody>
      </p:sp>
      <p:sp>
        <p:nvSpPr>
          <p:cNvPr id="13" name="Text 10"/>
          <p:cNvSpPr/>
          <p:nvPr/>
        </p:nvSpPr>
        <p:spPr>
          <a:xfrm>
            <a:off x="428625" y="3564731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means of three or more independent groups.</a:t>
            </a:r>
            <a:endParaRPr lang="en-US" sz="942" dirty="0"/>
          </a:p>
        </p:txBody>
      </p:sp>
      <p:sp>
        <p:nvSpPr>
          <p:cNvPr id="14" name="Shape 11"/>
          <p:cNvSpPr/>
          <p:nvPr/>
        </p:nvSpPr>
        <p:spPr>
          <a:xfrm>
            <a:off x="428625" y="3936206"/>
            <a:ext cx="3829050" cy="485775"/>
          </a:xfrm>
          <a:prstGeom prst="rect">
            <a:avLst/>
          </a:prstGeom>
          <a:solidFill>
            <a:srgbClr val="F0F7FF"/>
          </a:solidFill>
          <a:ln/>
        </p:spPr>
      </p:sp>
      <p:sp>
        <p:nvSpPr>
          <p:cNvPr id="15" name="Shape 12"/>
          <p:cNvSpPr/>
          <p:nvPr/>
        </p:nvSpPr>
        <p:spPr>
          <a:xfrm>
            <a:off x="428625" y="3936206"/>
            <a:ext cx="21431" cy="485775"/>
          </a:xfrm>
          <a:prstGeom prst="rect">
            <a:avLst/>
          </a:prstGeom>
          <a:solidFill>
            <a:srgbClr val="1A73E8"/>
          </a:solidFill>
          <a:ln/>
        </p:spPr>
      </p:sp>
      <p:sp>
        <p:nvSpPr>
          <p:cNvPr id="16" name="Text 13"/>
          <p:cNvSpPr/>
          <p:nvPr/>
        </p:nvSpPr>
        <p:spPr>
          <a:xfrm>
            <a:off x="428625" y="3936206"/>
            <a:ext cx="3829050" cy="485775"/>
          </a:xfrm>
          <a:prstGeom prst="rect">
            <a:avLst/>
          </a:prstGeom>
          <a:noFill/>
          <a:ln/>
        </p:spPr>
        <p:txBody>
          <a:bodyPr wrap="square" lIns="85090" tIns="85090" rIns="85090" bIns="8509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Note: If ANOVA shows significance, post-hoc tests (e.g., Tukey's HSD) are needed to determine which specific groups differ.</a:t>
            </a:r>
            <a:endParaRPr lang="en-US" sz="837" dirty="0"/>
          </a:p>
        </p:txBody>
      </p:sp>
      <p:sp>
        <p:nvSpPr>
          <p:cNvPr id="17" name="Shape 14"/>
          <p:cNvSpPr/>
          <p:nvPr/>
        </p:nvSpPr>
        <p:spPr>
          <a:xfrm>
            <a:off x="4743450" y="1243013"/>
            <a:ext cx="4114800" cy="39290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4886325" y="1385888"/>
            <a:ext cx="3829050" cy="600075"/>
          </a:xfrm>
          <a:prstGeom prst="rect">
            <a:avLst/>
          </a:prstGeom>
          <a:noFill/>
          <a:ln/>
        </p:spPr>
        <p:txBody>
          <a:bodyPr wrap="square" lIns="0" tIns="0" rIns="0" bIns="85090" rtlCol="0" anchor="ctr">
            <a:spAutoFit/>
          </a:bodyPr>
          <a:lstStyle/>
          <a:p>
            <a:pPr algn="ctr"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Non-parametric Alternative: Kruskal-Wallis H test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4886325" y="2200275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942" dirty="0"/>
          </a:p>
        </p:txBody>
      </p:sp>
      <p:sp>
        <p:nvSpPr>
          <p:cNvPr id="20" name="Text 17"/>
          <p:cNvSpPr/>
          <p:nvPr/>
        </p:nvSpPr>
        <p:spPr>
          <a:xfrm>
            <a:off x="4886325" y="2464594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assumptions for ANOVA are violated (especially normality/homogeneity).</a:t>
            </a:r>
            <a:endParaRPr lang="en-US" sz="942" dirty="0"/>
          </a:p>
        </p:txBody>
      </p:sp>
      <p:sp>
        <p:nvSpPr>
          <p:cNvPr id="21" name="Text 18"/>
          <p:cNvSpPr/>
          <p:nvPr/>
        </p:nvSpPr>
        <p:spPr>
          <a:xfrm>
            <a:off x="4886325" y="3028950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942" dirty="0"/>
          </a:p>
        </p:txBody>
      </p:sp>
      <p:sp>
        <p:nvSpPr>
          <p:cNvPr id="22" name="Text 19"/>
          <p:cNvSpPr/>
          <p:nvPr/>
        </p:nvSpPr>
        <p:spPr>
          <a:xfrm>
            <a:off x="5029200" y="3293269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Ordinal/Interval/Ratio data</a:t>
            </a:r>
            <a:endParaRPr lang="en-US" sz="942" dirty="0"/>
          </a:p>
        </p:txBody>
      </p:sp>
      <p:sp>
        <p:nvSpPr>
          <p:cNvPr id="23" name="Text 20"/>
          <p:cNvSpPr/>
          <p:nvPr/>
        </p:nvSpPr>
        <p:spPr>
          <a:xfrm>
            <a:off x="5029200" y="3521869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Independence of observations</a:t>
            </a:r>
            <a:endParaRPr lang="en-US" sz="942" dirty="0"/>
          </a:p>
        </p:txBody>
      </p:sp>
      <p:sp>
        <p:nvSpPr>
          <p:cNvPr id="24" name="Text 21"/>
          <p:cNvSpPr/>
          <p:nvPr/>
        </p:nvSpPr>
        <p:spPr>
          <a:xfrm>
            <a:off x="4886325" y="3929063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Purpose:</a:t>
            </a:r>
            <a:endParaRPr lang="en-US" sz="942" dirty="0"/>
          </a:p>
        </p:txBody>
      </p:sp>
      <p:sp>
        <p:nvSpPr>
          <p:cNvPr id="25" name="Text 22"/>
          <p:cNvSpPr/>
          <p:nvPr/>
        </p:nvSpPr>
        <p:spPr>
          <a:xfrm>
            <a:off x="4886325" y="4193381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medians (or distributions) of three or more independent groups when data are not normal or are ordinal.</a:t>
            </a:r>
            <a:endParaRPr lang="en-US" sz="942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38638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Three or More Dependent Groups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Research Question: Is there a significant difference across three or more related measurements?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171575"/>
            <a:ext cx="4114800" cy="2514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392906" y="1278731"/>
            <a:ext cx="3900488" cy="307181"/>
          </a:xfrm>
          <a:prstGeom prst="rect">
            <a:avLst/>
          </a:prstGeom>
          <a:noFill/>
          <a:ln/>
        </p:spPr>
        <p:txBody>
          <a:bodyPr wrap="none" lIns="0" tIns="0" rIns="0" bIns="68072" rtlCol="0" anchor="ctr">
            <a:spAutoFit/>
          </a:bodyPr>
          <a:lstStyle/>
          <a:p>
            <a:pPr algn="ctr" indent="0" marL="0">
              <a:buNone/>
            </a:pPr>
            <a:r>
              <a:rPr lang="en-US" sz="1238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Parametric Option: Repeated Measures ANOVA</a:t>
            </a:r>
            <a:endParaRPr lang="en-US" sz="1238" dirty="0"/>
          </a:p>
        </p:txBody>
      </p:sp>
      <p:sp>
        <p:nvSpPr>
          <p:cNvPr id="7" name="Text 4"/>
          <p:cNvSpPr/>
          <p:nvPr/>
        </p:nvSpPr>
        <p:spPr>
          <a:xfrm>
            <a:off x="392906" y="1728788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837" dirty="0"/>
          </a:p>
        </p:txBody>
      </p:sp>
      <p:sp>
        <p:nvSpPr>
          <p:cNvPr id="8" name="Text 5"/>
          <p:cNvSpPr/>
          <p:nvPr/>
        </p:nvSpPr>
        <p:spPr>
          <a:xfrm>
            <a:off x="535781" y="1935956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Interval/Ratio data</a:t>
            </a:r>
            <a:endParaRPr lang="en-US" sz="837" dirty="0"/>
          </a:p>
        </p:txBody>
      </p:sp>
      <p:sp>
        <p:nvSpPr>
          <p:cNvPr id="9" name="Text 6"/>
          <p:cNvSpPr/>
          <p:nvPr/>
        </p:nvSpPr>
        <p:spPr>
          <a:xfrm>
            <a:off x="535781" y="2135981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Independence of subjects</a:t>
            </a:r>
            <a:endParaRPr lang="en-US" sz="837" dirty="0"/>
          </a:p>
        </p:txBody>
      </p:sp>
      <p:sp>
        <p:nvSpPr>
          <p:cNvPr id="10" name="Text 7"/>
          <p:cNvSpPr/>
          <p:nvPr/>
        </p:nvSpPr>
        <p:spPr>
          <a:xfrm>
            <a:off x="535781" y="2336006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Normality of differences</a:t>
            </a:r>
            <a:endParaRPr lang="en-US" sz="837" dirty="0"/>
          </a:p>
        </p:txBody>
      </p:sp>
      <p:sp>
        <p:nvSpPr>
          <p:cNvPr id="11" name="Text 8"/>
          <p:cNvSpPr/>
          <p:nvPr/>
        </p:nvSpPr>
        <p:spPr>
          <a:xfrm>
            <a:off x="535781" y="2536031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Sphericity</a:t>
            </a:r>
            <a:endParaRPr lang="en-US" sz="837" dirty="0"/>
          </a:p>
        </p:txBody>
      </p:sp>
      <p:sp>
        <p:nvSpPr>
          <p:cNvPr id="12" name="Text 9"/>
          <p:cNvSpPr/>
          <p:nvPr/>
        </p:nvSpPr>
        <p:spPr>
          <a:xfrm>
            <a:off x="392906" y="2864644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837" dirty="0"/>
          </a:p>
        </p:txBody>
      </p:sp>
      <p:sp>
        <p:nvSpPr>
          <p:cNvPr id="13" name="Text 10"/>
          <p:cNvSpPr/>
          <p:nvPr/>
        </p:nvSpPr>
        <p:spPr>
          <a:xfrm>
            <a:off x="392906" y="3071813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means across three or more related samples.</a:t>
            </a:r>
            <a:endParaRPr lang="en-US" sz="837" dirty="0"/>
          </a:p>
        </p:txBody>
      </p:sp>
      <p:sp>
        <p:nvSpPr>
          <p:cNvPr id="14" name="Shape 11"/>
          <p:cNvSpPr/>
          <p:nvPr/>
        </p:nvSpPr>
        <p:spPr>
          <a:xfrm>
            <a:off x="4743450" y="1171575"/>
            <a:ext cx="4114800" cy="2514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4850606" y="1278731"/>
            <a:ext cx="3900488" cy="307181"/>
          </a:xfrm>
          <a:prstGeom prst="rect">
            <a:avLst/>
          </a:prstGeom>
          <a:noFill/>
          <a:ln/>
        </p:spPr>
        <p:txBody>
          <a:bodyPr wrap="none" lIns="0" tIns="0" rIns="0" bIns="68072" rtlCol="0" anchor="ctr">
            <a:spAutoFit/>
          </a:bodyPr>
          <a:lstStyle/>
          <a:p>
            <a:pPr algn="ctr" indent="0" marL="0">
              <a:buNone/>
            </a:pPr>
            <a:r>
              <a:rPr lang="en-US" sz="1238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Non-parametric Alternative: Friedman test</a:t>
            </a:r>
            <a:endParaRPr lang="en-US" sz="1238" dirty="0"/>
          </a:p>
        </p:txBody>
      </p:sp>
      <p:sp>
        <p:nvSpPr>
          <p:cNvPr id="16" name="Text 13"/>
          <p:cNvSpPr/>
          <p:nvPr/>
        </p:nvSpPr>
        <p:spPr>
          <a:xfrm>
            <a:off x="4850606" y="1728788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837" dirty="0"/>
          </a:p>
        </p:txBody>
      </p:sp>
      <p:sp>
        <p:nvSpPr>
          <p:cNvPr id="17" name="Text 14"/>
          <p:cNvSpPr/>
          <p:nvPr/>
        </p:nvSpPr>
        <p:spPr>
          <a:xfrm>
            <a:off x="4850606" y="1935956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assumptions for Repeated Measures ANOVA are violated.</a:t>
            </a:r>
            <a:endParaRPr lang="en-US" sz="837" dirty="0"/>
          </a:p>
        </p:txBody>
      </p:sp>
      <p:sp>
        <p:nvSpPr>
          <p:cNvPr id="18" name="Text 15"/>
          <p:cNvSpPr/>
          <p:nvPr/>
        </p:nvSpPr>
        <p:spPr>
          <a:xfrm>
            <a:off x="4850606" y="2235994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837" dirty="0"/>
          </a:p>
        </p:txBody>
      </p:sp>
      <p:sp>
        <p:nvSpPr>
          <p:cNvPr id="19" name="Text 16"/>
          <p:cNvSpPr/>
          <p:nvPr/>
        </p:nvSpPr>
        <p:spPr>
          <a:xfrm>
            <a:off x="4993481" y="2443163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Ordinal/Interval/Ratio data</a:t>
            </a:r>
            <a:endParaRPr lang="en-US" sz="837" dirty="0"/>
          </a:p>
        </p:txBody>
      </p:sp>
      <p:sp>
        <p:nvSpPr>
          <p:cNvPr id="20" name="Text 17"/>
          <p:cNvSpPr/>
          <p:nvPr/>
        </p:nvSpPr>
        <p:spPr>
          <a:xfrm>
            <a:off x="4993481" y="2643188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Independence of subjects</a:t>
            </a:r>
            <a:endParaRPr lang="en-US" sz="837" dirty="0"/>
          </a:p>
        </p:txBody>
      </p:sp>
      <p:sp>
        <p:nvSpPr>
          <p:cNvPr id="21" name="Text 18"/>
          <p:cNvSpPr/>
          <p:nvPr/>
        </p:nvSpPr>
        <p:spPr>
          <a:xfrm>
            <a:off x="4850606" y="2971800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Purpose:</a:t>
            </a:r>
            <a:endParaRPr lang="en-US" sz="837" dirty="0"/>
          </a:p>
        </p:txBody>
      </p:sp>
      <p:sp>
        <p:nvSpPr>
          <p:cNvPr id="22" name="Text 19"/>
          <p:cNvSpPr/>
          <p:nvPr/>
        </p:nvSpPr>
        <p:spPr>
          <a:xfrm>
            <a:off x="4850606" y="3178969"/>
            <a:ext cx="390048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medians across three or more related samples when data are not normal.</a:t>
            </a:r>
            <a:endParaRPr lang="en-US" sz="837" dirty="0"/>
          </a:p>
        </p:txBody>
      </p:sp>
      <p:sp>
        <p:nvSpPr>
          <p:cNvPr id="23" name="Shape 20"/>
          <p:cNvSpPr/>
          <p:nvPr/>
        </p:nvSpPr>
        <p:spPr>
          <a:xfrm>
            <a:off x="285750" y="3829050"/>
            <a:ext cx="8572500" cy="220027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4" name="Text 21"/>
          <p:cNvSpPr/>
          <p:nvPr/>
        </p:nvSpPr>
        <p:spPr>
          <a:xfrm>
            <a:off x="392906" y="3936206"/>
            <a:ext cx="8358188" cy="307181"/>
          </a:xfrm>
          <a:prstGeom prst="rect">
            <a:avLst/>
          </a:prstGeom>
          <a:noFill/>
          <a:ln/>
        </p:spPr>
        <p:txBody>
          <a:bodyPr wrap="none" lIns="0" tIns="0" rIns="0" bIns="68072" rtlCol="0" anchor="ctr">
            <a:spAutoFit/>
          </a:bodyPr>
          <a:lstStyle/>
          <a:p>
            <a:pPr algn="ctr" indent="0" marL="0">
              <a:buNone/>
            </a:pPr>
            <a:r>
              <a:rPr lang="en-US" sz="1238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More Complex/Flexible Option: Mixed-effect Regression</a:t>
            </a:r>
            <a:endParaRPr lang="en-US" sz="1238" dirty="0"/>
          </a:p>
        </p:txBody>
      </p:sp>
      <p:sp>
        <p:nvSpPr>
          <p:cNvPr id="25" name="Text 22"/>
          <p:cNvSpPr/>
          <p:nvPr/>
        </p:nvSpPr>
        <p:spPr>
          <a:xfrm>
            <a:off x="392906" y="4314825"/>
            <a:ext cx="83581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837" dirty="0"/>
          </a:p>
        </p:txBody>
      </p:sp>
      <p:sp>
        <p:nvSpPr>
          <p:cNvPr id="26" name="Text 23"/>
          <p:cNvSpPr/>
          <p:nvPr/>
        </p:nvSpPr>
        <p:spPr>
          <a:xfrm>
            <a:off x="392906" y="4521994"/>
            <a:ext cx="835818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When you have hierarchical or clustered data, repeated measures with missing data, or want to model individual trajectories and group effects simultaneously. </a:t>
            </a:r>
            <a:endParaRPr lang="en-US" sz="837" dirty="0"/>
          </a:p>
        </p:txBody>
      </p:sp>
      <p:sp>
        <p:nvSpPr>
          <p:cNvPr id="27" name="Text 24"/>
          <p:cNvSpPr/>
          <p:nvPr/>
        </p:nvSpPr>
        <p:spPr>
          <a:xfrm>
            <a:off x="392906" y="4936331"/>
            <a:ext cx="83581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Advantages:</a:t>
            </a:r>
            <a:endParaRPr lang="en-US" sz="837" dirty="0"/>
          </a:p>
        </p:txBody>
      </p:sp>
      <p:sp>
        <p:nvSpPr>
          <p:cNvPr id="28" name="Text 25"/>
          <p:cNvSpPr/>
          <p:nvPr/>
        </p:nvSpPr>
        <p:spPr>
          <a:xfrm>
            <a:off x="535781" y="5143500"/>
            <a:ext cx="82153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Very flexible and can handle various data types and distributions</a:t>
            </a:r>
            <a:endParaRPr lang="en-US" sz="837" dirty="0"/>
          </a:p>
        </p:txBody>
      </p:sp>
      <p:sp>
        <p:nvSpPr>
          <p:cNvPr id="29" name="Text 26"/>
          <p:cNvSpPr/>
          <p:nvPr/>
        </p:nvSpPr>
        <p:spPr>
          <a:xfrm>
            <a:off x="535781" y="5343525"/>
            <a:ext cx="82153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Can accommodate missing data points</a:t>
            </a:r>
            <a:endParaRPr lang="en-US" sz="837" dirty="0"/>
          </a:p>
        </p:txBody>
      </p:sp>
      <p:sp>
        <p:nvSpPr>
          <p:cNvPr id="30" name="Text 27"/>
          <p:cNvSpPr/>
          <p:nvPr/>
        </p:nvSpPr>
        <p:spPr>
          <a:xfrm>
            <a:off x="535781" y="5543550"/>
            <a:ext cx="82153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Allows for modeling of complex relationships</a:t>
            </a:r>
            <a:endParaRPr lang="en-US" sz="837" dirty="0"/>
          </a:p>
        </p:txBody>
      </p:sp>
      <p:sp>
        <p:nvSpPr>
          <p:cNvPr id="31" name="Text 28"/>
          <p:cNvSpPr/>
          <p:nvPr/>
        </p:nvSpPr>
        <p:spPr>
          <a:xfrm>
            <a:off x="392906" y="5772150"/>
            <a:ext cx="8358188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Note: This is a more advanced topic that provides greater flexibility for complex repeated measures or clustered data.</a:t>
            </a:r>
            <a:endParaRPr lang="en-US" sz="732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7007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Analyzing Categorical Data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Research Question: Are observed frequencies/proportions different from expected, or is there an association between categorical variables?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285750" y="1457325"/>
            <a:ext cx="4114800" cy="285750"/>
          </a:xfrm>
          <a:prstGeom prst="rect">
            <a:avLst/>
          </a:prstGeom>
          <a:noFill/>
          <a:ln/>
        </p:spPr>
        <p:txBody>
          <a:bodyPr wrap="none" lIns="0" tIns="0" rIns="0" bIns="42545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For Independent Categorical Data</a:t>
            </a:r>
            <a:endParaRPr lang="en-US" sz="1238" dirty="0"/>
          </a:p>
        </p:txBody>
      </p:sp>
      <p:sp>
        <p:nvSpPr>
          <p:cNvPr id="6" name="Shape 3"/>
          <p:cNvSpPr/>
          <p:nvPr/>
        </p:nvSpPr>
        <p:spPr>
          <a:xfrm>
            <a:off x="285750" y="1850231"/>
            <a:ext cx="4114800" cy="17573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392906" y="1957388"/>
            <a:ext cx="3900488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Chi-square test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392906" y="2243138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837" dirty="0"/>
          </a:p>
        </p:txBody>
      </p:sp>
      <p:sp>
        <p:nvSpPr>
          <p:cNvPr id="9" name="Text 6"/>
          <p:cNvSpPr/>
          <p:nvPr/>
        </p:nvSpPr>
        <p:spPr>
          <a:xfrm>
            <a:off x="535781" y="2450306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Independent observations</a:t>
            </a:r>
            <a:endParaRPr lang="en-US" sz="837" dirty="0"/>
          </a:p>
        </p:txBody>
      </p:sp>
      <p:sp>
        <p:nvSpPr>
          <p:cNvPr id="10" name="Text 7"/>
          <p:cNvSpPr/>
          <p:nvPr/>
        </p:nvSpPr>
        <p:spPr>
          <a:xfrm>
            <a:off x="535781" y="2650331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Expected cell counts &gt; 5 (or a reasonable proportion)</a:t>
            </a:r>
            <a:endParaRPr lang="en-US" sz="837" dirty="0"/>
          </a:p>
        </p:txBody>
      </p:sp>
      <p:sp>
        <p:nvSpPr>
          <p:cNvPr id="11" name="Text 8"/>
          <p:cNvSpPr/>
          <p:nvPr/>
        </p:nvSpPr>
        <p:spPr>
          <a:xfrm>
            <a:off x="392906" y="2893219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837" dirty="0"/>
          </a:p>
        </p:txBody>
      </p:sp>
      <p:sp>
        <p:nvSpPr>
          <p:cNvPr id="12" name="Text 9"/>
          <p:cNvSpPr/>
          <p:nvPr/>
        </p:nvSpPr>
        <p:spPr>
          <a:xfrm>
            <a:off x="392906" y="3100388"/>
            <a:ext cx="390048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Testing association between two categorical variables, or goodness-of-fit for one categorical variable.</a:t>
            </a:r>
            <a:endParaRPr lang="en-US" sz="837" dirty="0"/>
          </a:p>
        </p:txBody>
      </p:sp>
      <p:sp>
        <p:nvSpPr>
          <p:cNvPr id="13" name="Shape 10"/>
          <p:cNvSpPr/>
          <p:nvPr/>
        </p:nvSpPr>
        <p:spPr>
          <a:xfrm>
            <a:off x="285750" y="3714750"/>
            <a:ext cx="4114800" cy="155733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392906" y="3821906"/>
            <a:ext cx="3900488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Fisher's exact test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392906" y="4107656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837" dirty="0"/>
          </a:p>
        </p:txBody>
      </p:sp>
      <p:sp>
        <p:nvSpPr>
          <p:cNvPr id="16" name="Text 13"/>
          <p:cNvSpPr/>
          <p:nvPr/>
        </p:nvSpPr>
        <p:spPr>
          <a:xfrm>
            <a:off x="535781" y="4314825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Independent observations</a:t>
            </a:r>
            <a:endParaRPr lang="en-US" sz="837" dirty="0"/>
          </a:p>
        </p:txBody>
      </p:sp>
      <p:sp>
        <p:nvSpPr>
          <p:cNvPr id="17" name="Text 14"/>
          <p:cNvSpPr/>
          <p:nvPr/>
        </p:nvSpPr>
        <p:spPr>
          <a:xfrm>
            <a:off x="392906" y="4557713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837" dirty="0"/>
          </a:p>
        </p:txBody>
      </p:sp>
      <p:sp>
        <p:nvSpPr>
          <p:cNvPr id="18" name="Text 15"/>
          <p:cNvSpPr/>
          <p:nvPr/>
        </p:nvSpPr>
        <p:spPr>
          <a:xfrm>
            <a:off x="392906" y="4764881"/>
            <a:ext cx="390048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Preferred over Chi-square when expected cell counts are very low (especially in 2x2 tables).</a:t>
            </a:r>
            <a:endParaRPr lang="en-US" sz="837" dirty="0"/>
          </a:p>
        </p:txBody>
      </p:sp>
      <p:sp>
        <p:nvSpPr>
          <p:cNvPr id="19" name="Text 16"/>
          <p:cNvSpPr/>
          <p:nvPr/>
        </p:nvSpPr>
        <p:spPr>
          <a:xfrm>
            <a:off x="4743450" y="1457325"/>
            <a:ext cx="4114800" cy="285750"/>
          </a:xfrm>
          <a:prstGeom prst="rect">
            <a:avLst/>
          </a:prstGeom>
          <a:noFill/>
          <a:ln/>
        </p:spPr>
        <p:txBody>
          <a:bodyPr wrap="none" lIns="0" tIns="0" rIns="0" bIns="42545" rtlCol="0" anchor="ctr">
            <a:spAutoFit/>
          </a:bodyPr>
          <a:lstStyle/>
          <a:p>
            <a:pPr indent="0" marL="0">
              <a:buNone/>
            </a:pPr>
            <a:r>
              <a:rPr lang="en-US" sz="1238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For Dependent Categorical Data</a:t>
            </a:r>
            <a:endParaRPr lang="en-US" sz="1238" dirty="0"/>
          </a:p>
        </p:txBody>
      </p:sp>
      <p:sp>
        <p:nvSpPr>
          <p:cNvPr id="20" name="Shape 17"/>
          <p:cNvSpPr/>
          <p:nvPr/>
        </p:nvSpPr>
        <p:spPr>
          <a:xfrm>
            <a:off x="4743450" y="1850231"/>
            <a:ext cx="4114800" cy="155733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1" name="Text 18"/>
          <p:cNvSpPr/>
          <p:nvPr/>
        </p:nvSpPr>
        <p:spPr>
          <a:xfrm>
            <a:off x="4850606" y="1957388"/>
            <a:ext cx="3900488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McNemar's test</a:t>
            </a:r>
            <a:endParaRPr lang="en-US" sz="1046" dirty="0"/>
          </a:p>
        </p:txBody>
      </p:sp>
      <p:sp>
        <p:nvSpPr>
          <p:cNvPr id="22" name="Text 19"/>
          <p:cNvSpPr/>
          <p:nvPr/>
        </p:nvSpPr>
        <p:spPr>
          <a:xfrm>
            <a:off x="4850606" y="2243138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837" dirty="0"/>
          </a:p>
        </p:txBody>
      </p:sp>
      <p:sp>
        <p:nvSpPr>
          <p:cNvPr id="23" name="Text 20"/>
          <p:cNvSpPr/>
          <p:nvPr/>
        </p:nvSpPr>
        <p:spPr>
          <a:xfrm>
            <a:off x="4993481" y="2450306"/>
            <a:ext cx="37576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Paired nominal data</a:t>
            </a:r>
            <a:endParaRPr lang="en-US" sz="837" dirty="0"/>
          </a:p>
        </p:txBody>
      </p:sp>
      <p:sp>
        <p:nvSpPr>
          <p:cNvPr id="24" name="Text 21"/>
          <p:cNvSpPr/>
          <p:nvPr/>
        </p:nvSpPr>
        <p:spPr>
          <a:xfrm>
            <a:off x="4850606" y="2693194"/>
            <a:ext cx="390048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837" dirty="0"/>
          </a:p>
        </p:txBody>
      </p:sp>
      <p:sp>
        <p:nvSpPr>
          <p:cNvPr id="25" name="Text 22"/>
          <p:cNvSpPr/>
          <p:nvPr/>
        </p:nvSpPr>
        <p:spPr>
          <a:xfrm>
            <a:off x="4850606" y="2900363"/>
            <a:ext cx="390048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proportions in paired samples (e.g., before/after intervention on a binary outcome).</a:t>
            </a:r>
            <a:endParaRPr lang="en-US" sz="837" dirty="0"/>
          </a:p>
        </p:txBody>
      </p:sp>
      <p:pic>
        <p:nvPicPr>
          <p:cNvPr id="2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724" y="3550444"/>
            <a:ext cx="3180224" cy="142872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Before You Run the Test: Data Exploration is Key!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Proper exploration helps ensure your test selection is appropriate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243013"/>
            <a:ext cx="357188" cy="357188"/>
          </a:xfrm>
          <a:prstGeom prst="ellipse">
            <a:avLst/>
          </a:prstGeom>
          <a:solidFill>
            <a:srgbClr val="1A73E8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19" y="1335881"/>
            <a:ext cx="171450" cy="1714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94" y="1243013"/>
            <a:ext cx="425053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Visualizing Data</a:t>
            </a:r>
            <a:endParaRPr lang="en-US" sz="1046" dirty="0"/>
          </a:p>
        </p:txBody>
      </p:sp>
      <p:sp>
        <p:nvSpPr>
          <p:cNvPr id="8" name="Text 4"/>
          <p:cNvSpPr/>
          <p:nvPr/>
        </p:nvSpPr>
        <p:spPr>
          <a:xfrm>
            <a:off x="750094" y="1493044"/>
            <a:ext cx="4250531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Use histograms, box plots, and scatter plots to understand your data's distribution and relationships.</a:t>
            </a:r>
            <a:endParaRPr lang="en-US" sz="837" dirty="0"/>
          </a:p>
        </p:txBody>
      </p:sp>
      <p:sp>
        <p:nvSpPr>
          <p:cNvPr id="9" name="Shape 5"/>
          <p:cNvSpPr/>
          <p:nvPr/>
        </p:nvSpPr>
        <p:spPr>
          <a:xfrm>
            <a:off x="285750" y="2014538"/>
            <a:ext cx="357188" cy="357188"/>
          </a:xfrm>
          <a:prstGeom prst="ellipse">
            <a:avLst/>
          </a:prstGeom>
          <a:solidFill>
            <a:srgbClr val="1A73E8"/>
          </a:solidFill>
          <a:ln/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619" y="2107406"/>
            <a:ext cx="171450" cy="17145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50094" y="2014538"/>
            <a:ext cx="425053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Checking for Outliers</a:t>
            </a:r>
            <a:endParaRPr lang="en-US" sz="1046" dirty="0"/>
          </a:p>
        </p:txBody>
      </p:sp>
      <p:sp>
        <p:nvSpPr>
          <p:cNvPr id="12" name="Text 7"/>
          <p:cNvSpPr/>
          <p:nvPr/>
        </p:nvSpPr>
        <p:spPr>
          <a:xfrm>
            <a:off x="750094" y="2264569"/>
            <a:ext cx="4250531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Identify and decide how to handle extreme values that may influence your results.</a:t>
            </a:r>
            <a:endParaRPr lang="en-US" sz="837" dirty="0"/>
          </a:p>
        </p:txBody>
      </p:sp>
      <p:sp>
        <p:nvSpPr>
          <p:cNvPr id="13" name="Shape 8"/>
          <p:cNvSpPr/>
          <p:nvPr/>
        </p:nvSpPr>
        <p:spPr>
          <a:xfrm>
            <a:off x="285750" y="2786063"/>
            <a:ext cx="357188" cy="357188"/>
          </a:xfrm>
          <a:prstGeom prst="ellipse">
            <a:avLst/>
          </a:prstGeom>
          <a:solidFill>
            <a:srgbClr val="1A73E8"/>
          </a:solidFill>
          <a:ln/>
        </p:spPr>
      </p:sp>
      <p:sp>
        <p:nvSpPr>
          <p:cNvPr id="14" name="Text 9"/>
          <p:cNvSpPr/>
          <p:nvPr/>
        </p:nvSpPr>
        <p:spPr>
          <a:xfrm>
            <a:off x="750094" y="2786063"/>
            <a:ext cx="425053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Assessing Normality</a:t>
            </a:r>
            <a:endParaRPr lang="en-US" sz="1046" dirty="0"/>
          </a:p>
        </p:txBody>
      </p:sp>
      <p:sp>
        <p:nvSpPr>
          <p:cNvPr id="15" name="Text 10"/>
          <p:cNvSpPr/>
          <p:nvPr/>
        </p:nvSpPr>
        <p:spPr>
          <a:xfrm>
            <a:off x="750094" y="3036094"/>
            <a:ext cx="4250531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Use Q-Q plots and Shapiro-Wilk test to check if your data follows a normal distribution.</a:t>
            </a:r>
            <a:endParaRPr lang="en-US" sz="837" dirty="0"/>
          </a:p>
        </p:txBody>
      </p:sp>
      <p:sp>
        <p:nvSpPr>
          <p:cNvPr id="16" name="Shape 11"/>
          <p:cNvSpPr/>
          <p:nvPr/>
        </p:nvSpPr>
        <p:spPr>
          <a:xfrm>
            <a:off x="285750" y="3557588"/>
            <a:ext cx="357188" cy="357188"/>
          </a:xfrm>
          <a:prstGeom prst="ellipse">
            <a:avLst/>
          </a:prstGeom>
          <a:solidFill>
            <a:srgbClr val="1A73E8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8" y="3650456"/>
            <a:ext cx="214313" cy="17145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50094" y="3557588"/>
            <a:ext cx="425053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Assessing Homogeneity of Variances</a:t>
            </a:r>
            <a:endParaRPr lang="en-US" sz="1046" dirty="0"/>
          </a:p>
        </p:txBody>
      </p:sp>
      <p:sp>
        <p:nvSpPr>
          <p:cNvPr id="19" name="Text 13"/>
          <p:cNvSpPr/>
          <p:nvPr/>
        </p:nvSpPr>
        <p:spPr>
          <a:xfrm>
            <a:off x="750094" y="3807619"/>
            <a:ext cx="4250531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Use Levene's test to check if different groups have similar variances.</a:t>
            </a:r>
            <a:endParaRPr lang="en-US" sz="837" dirty="0"/>
          </a:p>
        </p:txBody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9250" y="1359377"/>
            <a:ext cx="3429000" cy="2624742"/>
          </a:xfrm>
          <a:prstGeom prst="rect">
            <a:avLst/>
          </a:prstGeom>
        </p:spPr>
      </p:pic>
      <p:sp>
        <p:nvSpPr>
          <p:cNvPr id="21" name="Shape 14"/>
          <p:cNvSpPr/>
          <p:nvPr/>
        </p:nvSpPr>
        <p:spPr>
          <a:xfrm>
            <a:off x="5429250" y="4243388"/>
            <a:ext cx="3429000" cy="60007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2" name="Text 15"/>
          <p:cNvSpPr/>
          <p:nvPr/>
        </p:nvSpPr>
        <p:spPr>
          <a:xfrm>
            <a:off x="5429250" y="4243388"/>
            <a:ext cx="3429000" cy="600075"/>
          </a:xfrm>
          <a:prstGeom prst="rect">
            <a:avLst/>
          </a:prstGeom>
          <a:noFill/>
          <a:ln/>
        </p:spPr>
        <p:txBody>
          <a:bodyPr wrap="square" lIns="127508" tIns="127508" rIns="127508" bIns="127508" rtlCol="0" anchor="ctr">
            <a:spAutoFit/>
          </a:bodyPr>
          <a:lstStyle/>
          <a:p>
            <a:pPr algn="ctr" indent="0" marL="0">
              <a:buNone/>
            </a:pPr>
            <a:r>
              <a:rPr lang="en-US" sz="942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Visual inspection is often more informative than relying solely on statistical tests for assumptions! </a:t>
            </a:r>
            <a:endParaRPr lang="en-US" sz="942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151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Checklist for Test Selection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Use this checklist to guide your decision-making process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1143000" y="1243013"/>
            <a:ext cx="6858000" cy="490061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1357313" y="1457325"/>
            <a:ext cx="650946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Question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6742388" y="1457325"/>
            <a:ext cx="1044299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Your Response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1357313" y="2021681"/>
            <a:ext cx="2571750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Research Question:</a:t>
            </a:r>
            <a:endParaRPr lang="en-US" sz="942" dirty="0"/>
          </a:p>
        </p:txBody>
      </p:sp>
      <p:sp>
        <p:nvSpPr>
          <p:cNvPr id="9" name="Shape 6"/>
          <p:cNvSpPr/>
          <p:nvPr/>
        </p:nvSpPr>
        <p:spPr>
          <a:xfrm>
            <a:off x="3929063" y="2021681"/>
            <a:ext cx="3857625" cy="321469"/>
          </a:xfrm>
          <a:prstGeom prst="rect">
            <a:avLst/>
          </a:prstGeom>
          <a:solidFill>
            <a:srgbClr val="F0F7FF"/>
          </a:solidFill>
          <a:ln w="99">
            <a:solidFill>
              <a:srgbClr val="CCCC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3929063" y="2021681"/>
            <a:ext cx="3857625" cy="321469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What are you trying to find out?</a:t>
            </a:r>
            <a:endParaRPr lang="en-US" sz="942" dirty="0"/>
          </a:p>
        </p:txBody>
      </p:sp>
      <p:sp>
        <p:nvSpPr>
          <p:cNvPr id="11" name="Text 8"/>
          <p:cNvSpPr/>
          <p:nvPr/>
        </p:nvSpPr>
        <p:spPr>
          <a:xfrm>
            <a:off x="1357313" y="2507456"/>
            <a:ext cx="2571750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Number of Variables/Groups:</a:t>
            </a:r>
            <a:endParaRPr lang="en-US" sz="942" dirty="0"/>
          </a:p>
        </p:txBody>
      </p:sp>
      <p:sp>
        <p:nvSpPr>
          <p:cNvPr id="12" name="Shape 9"/>
          <p:cNvSpPr/>
          <p:nvPr/>
        </p:nvSpPr>
        <p:spPr>
          <a:xfrm>
            <a:off x="3929063" y="2507456"/>
            <a:ext cx="3857625" cy="321469"/>
          </a:xfrm>
          <a:prstGeom prst="rect">
            <a:avLst/>
          </a:prstGeom>
          <a:solidFill>
            <a:srgbClr val="F0F7FF"/>
          </a:solidFill>
          <a:ln w="99">
            <a:solidFill>
              <a:srgbClr val="CCCC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3929063" y="2507456"/>
            <a:ext cx="3857625" cy="321469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How many are involved?</a:t>
            </a:r>
            <a:endParaRPr lang="en-US" sz="942" dirty="0"/>
          </a:p>
        </p:txBody>
      </p:sp>
      <p:sp>
        <p:nvSpPr>
          <p:cNvPr id="14" name="Text 11"/>
          <p:cNvSpPr/>
          <p:nvPr/>
        </p:nvSpPr>
        <p:spPr>
          <a:xfrm>
            <a:off x="1357313" y="2993231"/>
            <a:ext cx="2571750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Variable Type(s):</a:t>
            </a:r>
            <a:endParaRPr lang="en-US" sz="942" dirty="0"/>
          </a:p>
        </p:txBody>
      </p:sp>
      <p:sp>
        <p:nvSpPr>
          <p:cNvPr id="15" name="Shape 12"/>
          <p:cNvSpPr/>
          <p:nvPr/>
        </p:nvSpPr>
        <p:spPr>
          <a:xfrm>
            <a:off x="3929063" y="2993231"/>
            <a:ext cx="3857625" cy="321469"/>
          </a:xfrm>
          <a:prstGeom prst="rect">
            <a:avLst/>
          </a:prstGeom>
          <a:solidFill>
            <a:srgbClr val="F0F7FF"/>
          </a:solidFill>
          <a:ln w="99">
            <a:solidFill>
              <a:srgbClr val="CCCCCC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3929063" y="2993231"/>
            <a:ext cx="3857625" cy="321469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Nominal, Ordinal, Interval, Ratio?</a:t>
            </a:r>
            <a:endParaRPr lang="en-US" sz="942" dirty="0"/>
          </a:p>
        </p:txBody>
      </p:sp>
      <p:sp>
        <p:nvSpPr>
          <p:cNvPr id="17" name="Text 14"/>
          <p:cNvSpPr/>
          <p:nvPr/>
        </p:nvSpPr>
        <p:spPr>
          <a:xfrm>
            <a:off x="1357313" y="3479006"/>
            <a:ext cx="2571750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Independence of Observations:</a:t>
            </a:r>
            <a:endParaRPr lang="en-US" sz="942" dirty="0"/>
          </a:p>
        </p:txBody>
      </p:sp>
      <p:sp>
        <p:nvSpPr>
          <p:cNvPr id="18" name="Shape 15"/>
          <p:cNvSpPr/>
          <p:nvPr/>
        </p:nvSpPr>
        <p:spPr>
          <a:xfrm>
            <a:off x="3929063" y="3479006"/>
            <a:ext cx="3857625" cy="321469"/>
          </a:xfrm>
          <a:prstGeom prst="rect">
            <a:avLst/>
          </a:prstGeom>
          <a:solidFill>
            <a:srgbClr val="F0F7FF"/>
          </a:solidFill>
          <a:ln w="99">
            <a:solidFill>
              <a:srgbClr val="CCCCCC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3929063" y="3479006"/>
            <a:ext cx="3857625" cy="321469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Paired or Independent?</a:t>
            </a:r>
            <a:endParaRPr lang="en-US" sz="942" dirty="0"/>
          </a:p>
        </p:txBody>
      </p:sp>
      <p:sp>
        <p:nvSpPr>
          <p:cNvPr id="20" name="Text 17"/>
          <p:cNvSpPr/>
          <p:nvPr/>
        </p:nvSpPr>
        <p:spPr>
          <a:xfrm>
            <a:off x="1357313" y="3964781"/>
            <a:ext cx="2571750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Distribution:</a:t>
            </a:r>
            <a:endParaRPr lang="en-US" sz="942" dirty="0"/>
          </a:p>
        </p:txBody>
      </p:sp>
      <p:sp>
        <p:nvSpPr>
          <p:cNvPr id="21" name="Shape 18"/>
          <p:cNvSpPr/>
          <p:nvPr/>
        </p:nvSpPr>
        <p:spPr>
          <a:xfrm>
            <a:off x="3929063" y="3964781"/>
            <a:ext cx="3857625" cy="321469"/>
          </a:xfrm>
          <a:prstGeom prst="rect">
            <a:avLst/>
          </a:prstGeom>
          <a:solidFill>
            <a:srgbClr val="F0F7FF"/>
          </a:solidFill>
          <a:ln w="99">
            <a:solidFill>
              <a:srgbClr val="CCCCCC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3929063" y="3964781"/>
            <a:ext cx="3857625" cy="321469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Normal or non-normal?</a:t>
            </a:r>
            <a:endParaRPr lang="en-US" sz="942" dirty="0"/>
          </a:p>
        </p:txBody>
      </p:sp>
      <p:sp>
        <p:nvSpPr>
          <p:cNvPr id="23" name="Text 20"/>
          <p:cNvSpPr/>
          <p:nvPr/>
        </p:nvSpPr>
        <p:spPr>
          <a:xfrm>
            <a:off x="1357313" y="4450556"/>
            <a:ext cx="2571750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 Met?</a:t>
            </a:r>
            <a:endParaRPr lang="en-US" sz="942" dirty="0"/>
          </a:p>
        </p:txBody>
      </p:sp>
      <p:sp>
        <p:nvSpPr>
          <p:cNvPr id="24" name="Shape 21"/>
          <p:cNvSpPr/>
          <p:nvPr/>
        </p:nvSpPr>
        <p:spPr>
          <a:xfrm>
            <a:off x="3929063" y="4450556"/>
            <a:ext cx="3857625" cy="321469"/>
          </a:xfrm>
          <a:prstGeom prst="rect">
            <a:avLst/>
          </a:prstGeom>
          <a:solidFill>
            <a:srgbClr val="F0F7FF"/>
          </a:solidFill>
          <a:ln w="99">
            <a:solidFill>
              <a:srgbClr val="CCCCCC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3929063" y="4450556"/>
            <a:ext cx="3857625" cy="321469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Yes/No</a:t>
            </a:r>
            <a:endParaRPr lang="en-US" sz="942" dirty="0"/>
          </a:p>
        </p:txBody>
      </p:sp>
      <p:sp>
        <p:nvSpPr>
          <p:cNvPr id="26" name="Text 23"/>
          <p:cNvSpPr/>
          <p:nvPr/>
        </p:nvSpPr>
        <p:spPr>
          <a:xfrm>
            <a:off x="1357313" y="4936331"/>
            <a:ext cx="2571750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Chosen Test:</a:t>
            </a:r>
            <a:endParaRPr lang="en-US" sz="942" dirty="0"/>
          </a:p>
        </p:txBody>
      </p:sp>
      <p:sp>
        <p:nvSpPr>
          <p:cNvPr id="27" name="Shape 24"/>
          <p:cNvSpPr/>
          <p:nvPr/>
        </p:nvSpPr>
        <p:spPr>
          <a:xfrm>
            <a:off x="3929063" y="4936331"/>
            <a:ext cx="3857625" cy="321469"/>
          </a:xfrm>
          <a:prstGeom prst="rect">
            <a:avLst/>
          </a:prstGeom>
          <a:solidFill>
            <a:srgbClr val="F0F7FF"/>
          </a:solidFill>
          <a:ln w="99">
            <a:solidFill>
              <a:srgbClr val="CCCCCC"/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3929063" y="4936331"/>
            <a:ext cx="3857625" cy="321469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Based on above criteria</a:t>
            </a:r>
            <a:endParaRPr lang="en-US" sz="942" dirty="0"/>
          </a:p>
        </p:txBody>
      </p:sp>
      <p:sp>
        <p:nvSpPr>
          <p:cNvPr id="29" name="Text 26"/>
          <p:cNvSpPr/>
          <p:nvPr/>
        </p:nvSpPr>
        <p:spPr>
          <a:xfrm>
            <a:off x="1357313" y="5422106"/>
            <a:ext cx="2571750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Alternative Test (if needed):</a:t>
            </a:r>
            <a:endParaRPr lang="en-US" sz="942" dirty="0"/>
          </a:p>
        </p:txBody>
      </p:sp>
      <p:sp>
        <p:nvSpPr>
          <p:cNvPr id="30" name="Shape 27"/>
          <p:cNvSpPr/>
          <p:nvPr/>
        </p:nvSpPr>
        <p:spPr>
          <a:xfrm>
            <a:off x="3929063" y="5422106"/>
            <a:ext cx="3857625" cy="321469"/>
          </a:xfrm>
          <a:prstGeom prst="rect">
            <a:avLst/>
          </a:prstGeom>
          <a:solidFill>
            <a:srgbClr val="F0F7FF"/>
          </a:solidFill>
          <a:ln w="99">
            <a:solidFill>
              <a:srgbClr val="CCCCCC"/>
            </a:solidFill>
            <a:prstDash val="solid"/>
          </a:ln>
        </p:spPr>
      </p:sp>
      <p:sp>
        <p:nvSpPr>
          <p:cNvPr id="31" name="Text 28"/>
          <p:cNvSpPr/>
          <p:nvPr/>
        </p:nvSpPr>
        <p:spPr>
          <a:xfrm>
            <a:off x="3929063" y="5422106"/>
            <a:ext cx="3857625" cy="321469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If assumptions not met</a:t>
            </a:r>
            <a:endParaRPr lang="en-US" sz="942" dirty="0"/>
          </a:p>
        </p:txBody>
      </p:sp>
      <p:sp>
        <p:nvSpPr>
          <p:cNvPr id="32" name="Text 29"/>
          <p:cNvSpPr/>
          <p:nvPr/>
        </p:nvSpPr>
        <p:spPr>
          <a:xfrm>
            <a:off x="285750" y="6243638"/>
            <a:ext cx="85725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837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This checklist can be used as a printable handout for future reference.</a:t>
            </a:r>
            <a:endParaRPr lang="en-US" sz="837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54189" y="892969"/>
            <a:ext cx="2835622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4050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Thank You!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1714500" y="1950244"/>
            <a:ext cx="5715000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688" dirty="0">
                <a:solidFill>
                  <a:srgbClr val="FFFFFF">
                    <a:alpha val="90000"/>
                  </a:srgb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For taking the time to learn about selecting the right statistical test for your research needs. </a:t>
            </a:r>
            <a:endParaRPr lang="en-US" sz="1688" dirty="0"/>
          </a:p>
        </p:txBody>
      </p:sp>
      <p:sp>
        <p:nvSpPr>
          <p:cNvPr id="5" name="Text 2"/>
          <p:cNvSpPr/>
          <p:nvPr/>
        </p:nvSpPr>
        <p:spPr>
          <a:xfrm>
            <a:off x="3643061" y="3307556"/>
            <a:ext cx="185784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Any Questions?</a:t>
            </a:r>
            <a:endParaRPr lang="en-US" sz="2025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4357688" y="3907631"/>
            <a:ext cx="428625" cy="3429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Why Does Test Selection Matter?</a:t>
            </a:r>
            <a:endParaRPr lang="en-US" sz="2025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044773"/>
            <a:ext cx="214313" cy="107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7219" y="885825"/>
            <a:ext cx="4390839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Drawing accurate conclusions from your research data</a:t>
            </a:r>
            <a:endParaRPr lang="en-US" sz="13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1516261"/>
            <a:ext cx="214313" cy="1071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07219" y="1357313"/>
            <a:ext cx="4607719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Avoiding misleading results that could lead to incorrect interpretations</a:t>
            </a:r>
            <a:endParaRPr lang="en-US" sz="13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2209205"/>
            <a:ext cx="214313" cy="1071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07219" y="2050256"/>
            <a:ext cx="3893288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Ensuring research validity and scientific integrity</a:t>
            </a:r>
            <a:endParaRPr lang="en-US" sz="13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2680692"/>
            <a:ext cx="267891" cy="1071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60797" y="2521744"/>
            <a:ext cx="4197121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Ethical considerations in data analysis and reporting</a:t>
            </a:r>
            <a:endParaRPr lang="en-US" sz="1350" dirty="0"/>
          </a:p>
        </p:txBody>
      </p:sp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9250" y="2248579"/>
            <a:ext cx="3429000" cy="12035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Key Questions Before Choosing a Test</a:t>
            </a:r>
            <a:endParaRPr lang="en-US" sz="2025" dirty="0"/>
          </a:p>
        </p:txBody>
      </p:sp>
      <p:sp>
        <p:nvSpPr>
          <p:cNvPr id="4" name="Shape 1"/>
          <p:cNvSpPr/>
          <p:nvPr/>
        </p:nvSpPr>
        <p:spPr>
          <a:xfrm>
            <a:off x="285750" y="885825"/>
            <a:ext cx="4929188" cy="7000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285750" y="885825"/>
            <a:ext cx="35719" cy="700088"/>
          </a:xfrm>
          <a:prstGeom prst="rect">
            <a:avLst/>
          </a:prstGeom>
          <a:solidFill>
            <a:srgbClr val="1A73E8"/>
          </a:solidFill>
          <a:ln/>
        </p:spPr>
      </p:sp>
      <p:sp>
        <p:nvSpPr>
          <p:cNvPr id="6" name="Text 3"/>
          <p:cNvSpPr/>
          <p:nvPr/>
        </p:nvSpPr>
        <p:spPr>
          <a:xfrm>
            <a:off x="428625" y="992981"/>
            <a:ext cx="4643438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What is your research question?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28625" y="1285875"/>
            <a:ext cx="464343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Is there a difference? Is there a relationship? Is there an effect over time?</a:t>
            </a:r>
            <a:endParaRPr lang="en-US" sz="942" dirty="0"/>
          </a:p>
        </p:txBody>
      </p:sp>
      <p:sp>
        <p:nvSpPr>
          <p:cNvPr id="8" name="Shape 5"/>
          <p:cNvSpPr/>
          <p:nvPr/>
        </p:nvSpPr>
        <p:spPr>
          <a:xfrm>
            <a:off x="285750" y="1764506"/>
            <a:ext cx="4929188" cy="7000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9" name="Shape 6"/>
          <p:cNvSpPr/>
          <p:nvPr/>
        </p:nvSpPr>
        <p:spPr>
          <a:xfrm>
            <a:off x="285750" y="1764506"/>
            <a:ext cx="35719" cy="700088"/>
          </a:xfrm>
          <a:prstGeom prst="rect">
            <a:avLst/>
          </a:prstGeom>
          <a:solidFill>
            <a:srgbClr val="1A73E8"/>
          </a:solidFill>
          <a:ln/>
        </p:spPr>
      </p:sp>
      <p:sp>
        <p:nvSpPr>
          <p:cNvPr id="10" name="Text 7"/>
          <p:cNvSpPr/>
          <p:nvPr/>
        </p:nvSpPr>
        <p:spPr>
          <a:xfrm>
            <a:off x="428625" y="1871663"/>
            <a:ext cx="4643438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What type of data do you have?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428625" y="2164556"/>
            <a:ext cx="464343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Nominal, Ordinal, Interval, Ratio</a:t>
            </a:r>
            <a:endParaRPr lang="en-US" sz="942" dirty="0"/>
          </a:p>
        </p:txBody>
      </p:sp>
      <p:sp>
        <p:nvSpPr>
          <p:cNvPr id="12" name="Shape 9"/>
          <p:cNvSpPr/>
          <p:nvPr/>
        </p:nvSpPr>
        <p:spPr>
          <a:xfrm>
            <a:off x="285750" y="2643188"/>
            <a:ext cx="4929188" cy="7000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Shape 10"/>
          <p:cNvSpPr/>
          <p:nvPr/>
        </p:nvSpPr>
        <p:spPr>
          <a:xfrm>
            <a:off x="285750" y="2643188"/>
            <a:ext cx="35719" cy="700088"/>
          </a:xfrm>
          <a:prstGeom prst="rect">
            <a:avLst/>
          </a:prstGeom>
          <a:solidFill>
            <a:srgbClr val="1A73E8"/>
          </a:solidFill>
          <a:ln/>
        </p:spPr>
      </p:sp>
      <p:sp>
        <p:nvSpPr>
          <p:cNvPr id="14" name="Text 11"/>
          <p:cNvSpPr/>
          <p:nvPr/>
        </p:nvSpPr>
        <p:spPr>
          <a:xfrm>
            <a:off x="428625" y="2750344"/>
            <a:ext cx="4643438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How many groups/variables are you comparing?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428625" y="3043238"/>
            <a:ext cx="464343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Two, three+, paired, independent</a:t>
            </a:r>
            <a:endParaRPr lang="en-US" sz="942" dirty="0"/>
          </a:p>
        </p:txBody>
      </p:sp>
      <p:sp>
        <p:nvSpPr>
          <p:cNvPr id="16" name="Shape 13"/>
          <p:cNvSpPr/>
          <p:nvPr/>
        </p:nvSpPr>
        <p:spPr>
          <a:xfrm>
            <a:off x="285750" y="3521869"/>
            <a:ext cx="4929188" cy="7000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7" name="Shape 14"/>
          <p:cNvSpPr/>
          <p:nvPr/>
        </p:nvSpPr>
        <p:spPr>
          <a:xfrm>
            <a:off x="285750" y="3521869"/>
            <a:ext cx="35719" cy="700088"/>
          </a:xfrm>
          <a:prstGeom prst="rect">
            <a:avLst/>
          </a:prstGeom>
          <a:solidFill>
            <a:srgbClr val="1A73E8"/>
          </a:solidFill>
          <a:ln/>
        </p:spPr>
      </p:sp>
      <p:sp>
        <p:nvSpPr>
          <p:cNvPr id="18" name="Text 15"/>
          <p:cNvSpPr/>
          <p:nvPr/>
        </p:nvSpPr>
        <p:spPr>
          <a:xfrm>
            <a:off x="428625" y="3629025"/>
            <a:ext cx="4643438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Are your data normally distributed?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428625" y="3921919"/>
            <a:ext cx="464343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Parametric vs. Non-parametric</a:t>
            </a:r>
            <a:endParaRPr lang="en-US" sz="942" dirty="0"/>
          </a:p>
        </p:txBody>
      </p:sp>
      <p:sp>
        <p:nvSpPr>
          <p:cNvPr id="20" name="Shape 17"/>
          <p:cNvSpPr/>
          <p:nvPr/>
        </p:nvSpPr>
        <p:spPr>
          <a:xfrm>
            <a:off x="285750" y="4400550"/>
            <a:ext cx="4929188" cy="7000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1" name="Shape 18"/>
          <p:cNvSpPr/>
          <p:nvPr/>
        </p:nvSpPr>
        <p:spPr>
          <a:xfrm>
            <a:off x="285750" y="4400550"/>
            <a:ext cx="35719" cy="700088"/>
          </a:xfrm>
          <a:prstGeom prst="rect">
            <a:avLst/>
          </a:prstGeom>
          <a:solidFill>
            <a:srgbClr val="1A73E8"/>
          </a:solidFill>
          <a:ln/>
        </p:spPr>
      </p:sp>
      <p:sp>
        <p:nvSpPr>
          <p:cNvPr id="22" name="Text 19"/>
          <p:cNvSpPr/>
          <p:nvPr/>
        </p:nvSpPr>
        <p:spPr>
          <a:xfrm>
            <a:off x="428625" y="4507706"/>
            <a:ext cx="4643438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Are your observations independent?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428625" y="4800600"/>
            <a:ext cx="464343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Independent vs. Dependent samples</a:t>
            </a:r>
            <a:endParaRPr lang="en-US" sz="942" dirty="0"/>
          </a:p>
        </p:txBody>
      </p:sp>
      <p:pic>
        <p:nvPicPr>
          <p:cNvPr id="2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0" y="1625705"/>
            <a:ext cx="3429000" cy="24492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578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Types of Data with Examples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Understanding the four levels of measurement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243013"/>
            <a:ext cx="3857625" cy="8572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392906" y="1350169"/>
            <a:ext cx="3643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Nominal Data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392906" y="1635919"/>
            <a:ext cx="364331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Categorical data with no inherent order or ranking.</a:t>
            </a:r>
            <a:endParaRPr lang="en-US" sz="837" dirty="0"/>
          </a:p>
        </p:txBody>
      </p:sp>
      <p:sp>
        <p:nvSpPr>
          <p:cNvPr id="8" name="Text 5"/>
          <p:cNvSpPr/>
          <p:nvPr/>
        </p:nvSpPr>
        <p:spPr>
          <a:xfrm>
            <a:off x="392906" y="1843088"/>
            <a:ext cx="3643313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Examples: Gender, Blood type, Ethnicity, Colors, Yes/No responses</a:t>
            </a:r>
            <a:endParaRPr lang="en-US" sz="732" dirty="0"/>
          </a:p>
        </p:txBody>
      </p:sp>
      <p:sp>
        <p:nvSpPr>
          <p:cNvPr id="9" name="Shape 6"/>
          <p:cNvSpPr/>
          <p:nvPr/>
        </p:nvSpPr>
        <p:spPr>
          <a:xfrm>
            <a:off x="285750" y="2207419"/>
            <a:ext cx="3857625" cy="1178719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392906" y="2314575"/>
            <a:ext cx="3643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Ordinal Data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392906" y="2600325"/>
            <a:ext cx="3643313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Categorical data with a clear order or ranking, but intervals between values may not be equal.</a:t>
            </a:r>
            <a:endParaRPr lang="en-US" sz="837" dirty="0"/>
          </a:p>
        </p:txBody>
      </p:sp>
      <p:sp>
        <p:nvSpPr>
          <p:cNvPr id="12" name="Text 9"/>
          <p:cNvSpPr/>
          <p:nvPr/>
        </p:nvSpPr>
        <p:spPr>
          <a:xfrm>
            <a:off x="392906" y="2978944"/>
            <a:ext cx="3643313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Examples: Education level, Satisfaction ratings, Likert scales (1-5), Medal rankings (Gold, Silver, Bronze)</a:t>
            </a:r>
            <a:endParaRPr lang="en-US" sz="732" dirty="0"/>
          </a:p>
        </p:txBody>
      </p:sp>
      <p:sp>
        <p:nvSpPr>
          <p:cNvPr id="13" name="Shape 10"/>
          <p:cNvSpPr/>
          <p:nvPr/>
        </p:nvSpPr>
        <p:spPr>
          <a:xfrm>
            <a:off x="285750" y="3493294"/>
            <a:ext cx="3857625" cy="10287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392906" y="3600450"/>
            <a:ext cx="3643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Interval Data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392906" y="3886200"/>
            <a:ext cx="3643313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Numerical data with equal intervals between values, but no true zero point.</a:t>
            </a:r>
            <a:endParaRPr lang="en-US" sz="837" dirty="0"/>
          </a:p>
        </p:txBody>
      </p:sp>
      <p:sp>
        <p:nvSpPr>
          <p:cNvPr id="16" name="Text 13"/>
          <p:cNvSpPr/>
          <p:nvPr/>
        </p:nvSpPr>
        <p:spPr>
          <a:xfrm>
            <a:off x="392906" y="4264819"/>
            <a:ext cx="3643313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Examples: Temperature in Celsius/Fahrenheit, Calendar dates, IQ scores, pH scale</a:t>
            </a:r>
            <a:endParaRPr lang="en-US" sz="732" dirty="0"/>
          </a:p>
        </p:txBody>
      </p:sp>
      <p:sp>
        <p:nvSpPr>
          <p:cNvPr id="17" name="Shape 14"/>
          <p:cNvSpPr/>
          <p:nvPr/>
        </p:nvSpPr>
        <p:spPr>
          <a:xfrm>
            <a:off x="285750" y="4629150"/>
            <a:ext cx="3857625" cy="10287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392906" y="4736306"/>
            <a:ext cx="3643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Ratio Data</a:t>
            </a:r>
            <a:endParaRPr lang="en-US" sz="1046" dirty="0"/>
          </a:p>
        </p:txBody>
      </p:sp>
      <p:sp>
        <p:nvSpPr>
          <p:cNvPr id="19" name="Text 16"/>
          <p:cNvSpPr/>
          <p:nvPr/>
        </p:nvSpPr>
        <p:spPr>
          <a:xfrm>
            <a:off x="392906" y="5022056"/>
            <a:ext cx="3643313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Numerical data with equal intervals and a true zero point, allowing for meaningful ratios.</a:t>
            </a:r>
            <a:endParaRPr lang="en-US" sz="837" dirty="0"/>
          </a:p>
        </p:txBody>
      </p:sp>
      <p:sp>
        <p:nvSpPr>
          <p:cNvPr id="20" name="Text 17"/>
          <p:cNvSpPr/>
          <p:nvPr/>
        </p:nvSpPr>
        <p:spPr>
          <a:xfrm>
            <a:off x="392906" y="5400675"/>
            <a:ext cx="3643313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Examples: Height, Weight, Age, Income, Time, Distance, Temperature in Kelvin</a:t>
            </a:r>
            <a:endParaRPr lang="en-US" sz="732" dirty="0"/>
          </a:p>
        </p:txBody>
      </p:sp>
      <p:pic>
        <p:nvPicPr>
          <p:cNvPr id="2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64298"/>
            <a:ext cx="4286250" cy="308646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2007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What is Distribution?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Understanding how data is spread and shaped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243013"/>
            <a:ext cx="3857625" cy="105727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428625" y="1394817"/>
            <a:ext cx="11561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 </a:t>
            </a:r>
            <a:endParaRPr lang="en-US" sz="942" dirty="0"/>
          </a:p>
        </p:txBody>
      </p:sp>
      <p:sp>
        <p:nvSpPr>
          <p:cNvPr id="7" name="Text 4"/>
          <p:cNvSpPr/>
          <p:nvPr/>
        </p:nvSpPr>
        <p:spPr>
          <a:xfrm>
            <a:off x="544237" y="1394817"/>
            <a:ext cx="76293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distribution</a:t>
            </a:r>
            <a:endParaRPr lang="en-US" sz="942" dirty="0"/>
          </a:p>
        </p:txBody>
      </p:sp>
      <p:sp>
        <p:nvSpPr>
          <p:cNvPr id="8" name="Text 5"/>
          <p:cNvSpPr/>
          <p:nvPr/>
        </p:nvSpPr>
        <p:spPr>
          <a:xfrm>
            <a:off x="1307167" y="1394817"/>
            <a:ext cx="2334137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is the pattern of variation in a dataset, 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428625" y="1587698"/>
            <a:ext cx="334854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showing how frequently different values occur and how </a:t>
            </a:r>
            <a:endParaRPr lang="en-US" sz="942" dirty="0"/>
          </a:p>
        </p:txBody>
      </p:sp>
      <p:sp>
        <p:nvSpPr>
          <p:cNvPr id="10" name="Text 7"/>
          <p:cNvSpPr/>
          <p:nvPr/>
        </p:nvSpPr>
        <p:spPr>
          <a:xfrm>
            <a:off x="428625" y="1780580"/>
            <a:ext cx="3284255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they are spread out. It helps us understand the central </a:t>
            </a:r>
            <a:endParaRPr lang="en-US" sz="942" dirty="0"/>
          </a:p>
        </p:txBody>
      </p:sp>
      <p:sp>
        <p:nvSpPr>
          <p:cNvPr id="11" name="Text 8"/>
          <p:cNvSpPr/>
          <p:nvPr/>
        </p:nvSpPr>
        <p:spPr>
          <a:xfrm>
            <a:off x="428625" y="1973461"/>
            <a:ext cx="263464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tendency, variability, and shape of our data. </a:t>
            </a:r>
            <a:endParaRPr lang="en-US" sz="942" dirty="0"/>
          </a:p>
        </p:txBody>
      </p:sp>
      <p:sp>
        <p:nvSpPr>
          <p:cNvPr id="12" name="Shape 9"/>
          <p:cNvSpPr/>
          <p:nvPr/>
        </p:nvSpPr>
        <p:spPr>
          <a:xfrm>
            <a:off x="285750" y="2514600"/>
            <a:ext cx="3857625" cy="7429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Shape 10"/>
          <p:cNvSpPr/>
          <p:nvPr/>
        </p:nvSpPr>
        <p:spPr>
          <a:xfrm>
            <a:off x="392906" y="2743200"/>
            <a:ext cx="285750" cy="285750"/>
          </a:xfrm>
          <a:prstGeom prst="ellipse">
            <a:avLst/>
          </a:prstGeom>
          <a:solidFill>
            <a:srgbClr val="1A73E8"/>
          </a:solidFill>
          <a:ln/>
        </p:spPr>
      </p:sp>
      <p:sp>
        <p:nvSpPr>
          <p:cNvPr id="14" name="Text 11"/>
          <p:cNvSpPr/>
          <p:nvPr/>
        </p:nvSpPr>
        <p:spPr>
          <a:xfrm>
            <a:off x="785813" y="2621756"/>
            <a:ext cx="325040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Normal Distribution</a:t>
            </a:r>
            <a:endParaRPr lang="en-US" sz="942" dirty="0"/>
          </a:p>
        </p:txBody>
      </p:sp>
      <p:sp>
        <p:nvSpPr>
          <p:cNvPr id="15" name="Text 12"/>
          <p:cNvSpPr/>
          <p:nvPr/>
        </p:nvSpPr>
        <p:spPr>
          <a:xfrm>
            <a:off x="785813" y="2850356"/>
            <a:ext cx="3250406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Symmetrical, bell-shaped curve with most values clustering around the mean. Example: Heights in a population.</a:t>
            </a:r>
            <a:endParaRPr lang="en-US" sz="732" dirty="0"/>
          </a:p>
        </p:txBody>
      </p:sp>
      <p:sp>
        <p:nvSpPr>
          <p:cNvPr id="16" name="Shape 13"/>
          <p:cNvSpPr/>
          <p:nvPr/>
        </p:nvSpPr>
        <p:spPr>
          <a:xfrm>
            <a:off x="285750" y="3364706"/>
            <a:ext cx="3857625" cy="7429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7" name="Shape 14"/>
          <p:cNvSpPr/>
          <p:nvPr/>
        </p:nvSpPr>
        <p:spPr>
          <a:xfrm>
            <a:off x="392906" y="3593306"/>
            <a:ext cx="285750" cy="285750"/>
          </a:xfrm>
          <a:prstGeom prst="ellipse">
            <a:avLst/>
          </a:prstGeom>
          <a:solidFill>
            <a:srgbClr val="1A73E8"/>
          </a:solidFill>
          <a:ln/>
        </p:spPr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44" y="3664744"/>
            <a:ext cx="142875" cy="142875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785813" y="3471863"/>
            <a:ext cx="325040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Skewed Distribution</a:t>
            </a:r>
            <a:endParaRPr lang="en-US" sz="942" dirty="0"/>
          </a:p>
        </p:txBody>
      </p:sp>
      <p:sp>
        <p:nvSpPr>
          <p:cNvPr id="20" name="Text 16"/>
          <p:cNvSpPr/>
          <p:nvPr/>
        </p:nvSpPr>
        <p:spPr>
          <a:xfrm>
            <a:off x="785813" y="3700463"/>
            <a:ext cx="3250406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Asymmetrical with a longer tail on one side. Can be right-skewed (positive) or left-skewed (negative). Example: Income distribution.</a:t>
            </a:r>
            <a:endParaRPr lang="en-US" sz="732" dirty="0"/>
          </a:p>
        </p:txBody>
      </p:sp>
      <p:sp>
        <p:nvSpPr>
          <p:cNvPr id="21" name="Shape 17"/>
          <p:cNvSpPr/>
          <p:nvPr/>
        </p:nvSpPr>
        <p:spPr>
          <a:xfrm>
            <a:off x="285750" y="4214813"/>
            <a:ext cx="3857625" cy="7429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2" name="Shape 18"/>
          <p:cNvSpPr/>
          <p:nvPr/>
        </p:nvSpPr>
        <p:spPr>
          <a:xfrm>
            <a:off x="392906" y="4443413"/>
            <a:ext cx="285750" cy="285750"/>
          </a:xfrm>
          <a:prstGeom prst="ellipse">
            <a:avLst/>
          </a:prstGeom>
          <a:solidFill>
            <a:srgbClr val="1A73E8"/>
          </a:solidFill>
          <a:ln/>
        </p:spPr>
      </p:sp>
      <p:pic>
        <p:nvPicPr>
          <p:cNvPr id="2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44" y="4514850"/>
            <a:ext cx="142875" cy="142875"/>
          </a:xfrm>
          <a:prstGeom prst="rect">
            <a:avLst/>
          </a:prstGeom>
        </p:spPr>
      </p:pic>
      <p:sp>
        <p:nvSpPr>
          <p:cNvPr id="24" name="Text 19"/>
          <p:cNvSpPr/>
          <p:nvPr/>
        </p:nvSpPr>
        <p:spPr>
          <a:xfrm>
            <a:off x="785813" y="4321969"/>
            <a:ext cx="325040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Bimodal Distribution</a:t>
            </a:r>
            <a:endParaRPr lang="en-US" sz="942" dirty="0"/>
          </a:p>
        </p:txBody>
      </p:sp>
      <p:sp>
        <p:nvSpPr>
          <p:cNvPr id="25" name="Text 20"/>
          <p:cNvSpPr/>
          <p:nvPr/>
        </p:nvSpPr>
        <p:spPr>
          <a:xfrm>
            <a:off x="785813" y="4550569"/>
            <a:ext cx="3250406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Has two peaks, indicating two different clusters or subgroups in the data. Example: Exam scores from two different classes.</a:t>
            </a:r>
            <a:endParaRPr lang="en-US" sz="732" dirty="0"/>
          </a:p>
        </p:txBody>
      </p:sp>
      <p:sp>
        <p:nvSpPr>
          <p:cNvPr id="26" name="Shape 21"/>
          <p:cNvSpPr/>
          <p:nvPr/>
        </p:nvSpPr>
        <p:spPr>
          <a:xfrm>
            <a:off x="285750" y="5064919"/>
            <a:ext cx="3857625" cy="7429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7" name="Shape 22"/>
          <p:cNvSpPr/>
          <p:nvPr/>
        </p:nvSpPr>
        <p:spPr>
          <a:xfrm>
            <a:off x="392906" y="5293519"/>
            <a:ext cx="285750" cy="285750"/>
          </a:xfrm>
          <a:prstGeom prst="ellipse">
            <a:avLst/>
          </a:prstGeom>
          <a:solidFill>
            <a:srgbClr val="1A73E8"/>
          </a:solidFill>
          <a:ln/>
        </p:spPr>
      </p:sp>
      <p:pic>
        <p:nvPicPr>
          <p:cNvPr id="2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273" y="5364956"/>
            <a:ext cx="125016" cy="142875"/>
          </a:xfrm>
          <a:prstGeom prst="rect">
            <a:avLst/>
          </a:prstGeom>
        </p:spPr>
      </p:pic>
      <p:sp>
        <p:nvSpPr>
          <p:cNvPr id="29" name="Text 23"/>
          <p:cNvSpPr/>
          <p:nvPr/>
        </p:nvSpPr>
        <p:spPr>
          <a:xfrm>
            <a:off x="785813" y="5172075"/>
            <a:ext cx="325040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Uniform Distribution</a:t>
            </a:r>
            <a:endParaRPr lang="en-US" sz="942" dirty="0"/>
          </a:p>
        </p:txBody>
      </p:sp>
      <p:sp>
        <p:nvSpPr>
          <p:cNvPr id="30" name="Text 24"/>
          <p:cNvSpPr/>
          <p:nvPr/>
        </p:nvSpPr>
        <p:spPr>
          <a:xfrm>
            <a:off x="785813" y="5400675"/>
            <a:ext cx="3250406" cy="3000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732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All values occur with equal frequency. Example: Random number generator between 1-10.</a:t>
            </a:r>
            <a:endParaRPr lang="en-US" sz="732" dirty="0"/>
          </a:p>
        </p:txBody>
      </p:sp>
      <p:pic>
        <p:nvPicPr>
          <p:cNvPr id="3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292461"/>
            <a:ext cx="4286250" cy="3115763"/>
          </a:xfrm>
          <a:prstGeom prst="rect">
            <a:avLst/>
          </a:prstGeom>
        </p:spPr>
      </p:pic>
      <p:sp>
        <p:nvSpPr>
          <p:cNvPr id="32" name="Shape 25"/>
          <p:cNvSpPr/>
          <p:nvPr/>
        </p:nvSpPr>
        <p:spPr>
          <a:xfrm>
            <a:off x="4572000" y="4600575"/>
            <a:ext cx="4286250" cy="485775"/>
          </a:xfrm>
          <a:prstGeom prst="rect">
            <a:avLst/>
          </a:prstGeom>
          <a:solidFill>
            <a:srgbClr val="F0F7FF"/>
          </a:solidFill>
          <a:ln/>
        </p:spPr>
      </p:sp>
      <p:sp>
        <p:nvSpPr>
          <p:cNvPr id="33" name="Shape 26"/>
          <p:cNvSpPr/>
          <p:nvPr/>
        </p:nvSpPr>
        <p:spPr>
          <a:xfrm>
            <a:off x="4572000" y="4600575"/>
            <a:ext cx="21431" cy="485775"/>
          </a:xfrm>
          <a:prstGeom prst="rect">
            <a:avLst/>
          </a:prstGeom>
          <a:solidFill>
            <a:srgbClr val="1A73E8"/>
          </a:solidFill>
          <a:ln/>
        </p:spPr>
      </p:sp>
      <p:sp>
        <p:nvSpPr>
          <p:cNvPr id="34" name="Text 27"/>
          <p:cNvSpPr/>
          <p:nvPr/>
        </p:nvSpPr>
        <p:spPr>
          <a:xfrm>
            <a:off x="4572000" y="4600575"/>
            <a:ext cx="4286250" cy="485775"/>
          </a:xfrm>
          <a:prstGeom prst="rect">
            <a:avLst/>
          </a:prstGeom>
          <a:noFill/>
          <a:ln/>
        </p:spPr>
        <p:txBody>
          <a:bodyPr wrap="square" lIns="85090" tIns="85090" rIns="85090" bIns="85090" rtlCol="0" anchor="ctr">
            <a:spAutoFit/>
          </a:bodyPr>
          <a:lstStyle/>
          <a:p>
            <a:pPr algn="ctr" indent="0" marL="0">
              <a:buNone/>
            </a:pPr>
            <a:r>
              <a:rPr lang="en-US" sz="837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The shape of your data's distribution helps determine which statistical tests are appropriate to use. Parametric tests typically assume a normal distribution. </a:t>
            </a:r>
            <a:endParaRPr lang="en-US" sz="837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578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Dependent vs Independent Observations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key factor in selecting the appropriate statistical test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243013"/>
            <a:ext cx="3857625" cy="260032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428625" y="1385888"/>
            <a:ext cx="3571875" cy="342900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algn="ctr"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Independent Observations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28625" y="1835944"/>
            <a:ext cx="357187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Observations or measurements that do not influence each other. Each data point is completely separate from other data points. </a:t>
            </a:r>
            <a:endParaRPr lang="en-US" sz="942" dirty="0"/>
          </a:p>
        </p:txBody>
      </p:sp>
      <p:sp>
        <p:nvSpPr>
          <p:cNvPr id="8" name="Text 5"/>
          <p:cNvSpPr/>
          <p:nvPr/>
        </p:nvSpPr>
        <p:spPr>
          <a:xfrm>
            <a:off x="428625" y="2521744"/>
            <a:ext cx="35718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Examples: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571500" y="2786063"/>
            <a:ext cx="34290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Random samples from different populations</a:t>
            </a:r>
            <a:endParaRPr lang="en-US" sz="837" dirty="0"/>
          </a:p>
        </p:txBody>
      </p:sp>
      <p:sp>
        <p:nvSpPr>
          <p:cNvPr id="10" name="Text 7"/>
          <p:cNvSpPr/>
          <p:nvPr/>
        </p:nvSpPr>
        <p:spPr>
          <a:xfrm>
            <a:off x="571500" y="3014663"/>
            <a:ext cx="34290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Different participants in control vs. treatment groups</a:t>
            </a:r>
            <a:endParaRPr lang="en-US" sz="837" dirty="0"/>
          </a:p>
        </p:txBody>
      </p:sp>
      <p:sp>
        <p:nvSpPr>
          <p:cNvPr id="11" name="Text 8"/>
          <p:cNvSpPr/>
          <p:nvPr/>
        </p:nvSpPr>
        <p:spPr>
          <a:xfrm>
            <a:off x="571500" y="3243263"/>
            <a:ext cx="34290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Measurements from unrelated individuals</a:t>
            </a:r>
            <a:endParaRPr lang="en-US" sz="837" dirty="0"/>
          </a:p>
        </p:txBody>
      </p:sp>
      <p:sp>
        <p:nvSpPr>
          <p:cNvPr id="12" name="Text 9"/>
          <p:cNvSpPr/>
          <p:nvPr/>
        </p:nvSpPr>
        <p:spPr>
          <a:xfrm>
            <a:off x="571500" y="3471863"/>
            <a:ext cx="34290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Separate experimental units with no connection</a:t>
            </a:r>
            <a:endParaRPr lang="en-US" sz="837" dirty="0"/>
          </a:p>
        </p:txBody>
      </p:sp>
      <p:sp>
        <p:nvSpPr>
          <p:cNvPr id="13" name="Shape 10"/>
          <p:cNvSpPr/>
          <p:nvPr/>
        </p:nvSpPr>
        <p:spPr>
          <a:xfrm>
            <a:off x="285750" y="3986213"/>
            <a:ext cx="3857625" cy="260032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428625" y="4129088"/>
            <a:ext cx="3571875" cy="342900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algn="ctr"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Dependent Observations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428625" y="4579144"/>
            <a:ext cx="3571875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Observations or measurements that are related to or influenced by each other. Data points have a natural pairing or connection. </a:t>
            </a:r>
            <a:endParaRPr lang="en-US" sz="942" dirty="0"/>
          </a:p>
        </p:txBody>
      </p:sp>
      <p:sp>
        <p:nvSpPr>
          <p:cNvPr id="16" name="Text 13"/>
          <p:cNvSpPr/>
          <p:nvPr/>
        </p:nvSpPr>
        <p:spPr>
          <a:xfrm>
            <a:off x="428625" y="5264944"/>
            <a:ext cx="35718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Examples:</a:t>
            </a:r>
            <a:endParaRPr lang="en-US" sz="942" dirty="0"/>
          </a:p>
        </p:txBody>
      </p:sp>
      <p:sp>
        <p:nvSpPr>
          <p:cNvPr id="17" name="Text 14"/>
          <p:cNvSpPr/>
          <p:nvPr/>
        </p:nvSpPr>
        <p:spPr>
          <a:xfrm>
            <a:off x="571500" y="5529263"/>
            <a:ext cx="34290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Pre-test and post-test measurements on the same subjects</a:t>
            </a:r>
            <a:endParaRPr lang="en-US" sz="837" dirty="0"/>
          </a:p>
        </p:txBody>
      </p:sp>
      <p:sp>
        <p:nvSpPr>
          <p:cNvPr id="18" name="Text 15"/>
          <p:cNvSpPr/>
          <p:nvPr/>
        </p:nvSpPr>
        <p:spPr>
          <a:xfrm>
            <a:off x="571500" y="5757863"/>
            <a:ext cx="34290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Matched pairs (e.g., twins, before/after)</a:t>
            </a:r>
            <a:endParaRPr lang="en-US" sz="837" dirty="0"/>
          </a:p>
        </p:txBody>
      </p:sp>
      <p:sp>
        <p:nvSpPr>
          <p:cNvPr id="19" name="Text 16"/>
          <p:cNvSpPr/>
          <p:nvPr/>
        </p:nvSpPr>
        <p:spPr>
          <a:xfrm>
            <a:off x="571500" y="5986463"/>
            <a:ext cx="34290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Repeated measurements over time on the same subjects</a:t>
            </a:r>
            <a:endParaRPr lang="en-US" sz="837" dirty="0"/>
          </a:p>
        </p:txBody>
      </p:sp>
      <p:sp>
        <p:nvSpPr>
          <p:cNvPr id="20" name="Text 17"/>
          <p:cNvSpPr/>
          <p:nvPr/>
        </p:nvSpPr>
        <p:spPr>
          <a:xfrm>
            <a:off x="571500" y="6215063"/>
            <a:ext cx="342900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Measurements from related groups (e.g., family members)</a:t>
            </a:r>
            <a:endParaRPr lang="en-US" sz="837" dirty="0"/>
          </a:p>
        </p:txBody>
      </p:sp>
      <p:pic>
        <p:nvPicPr>
          <p:cNvPr id="2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222" y="1243013"/>
            <a:ext cx="3021806" cy="1042988"/>
          </a:xfrm>
          <a:prstGeom prst="rect">
            <a:avLst/>
          </a:prstGeom>
        </p:spPr>
      </p:pic>
      <p:sp>
        <p:nvSpPr>
          <p:cNvPr id="22" name="Shape 18"/>
          <p:cNvSpPr/>
          <p:nvPr/>
        </p:nvSpPr>
        <p:spPr>
          <a:xfrm>
            <a:off x="4572000" y="2428875"/>
            <a:ext cx="4286250" cy="305038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3" name="Text 19"/>
          <p:cNvSpPr/>
          <p:nvPr/>
        </p:nvSpPr>
        <p:spPr>
          <a:xfrm>
            <a:off x="4714875" y="2571750"/>
            <a:ext cx="4000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Statistical Tests Based on Observation Type</a:t>
            </a:r>
            <a:endParaRPr lang="en-US" sz="1046" dirty="0"/>
          </a:p>
        </p:txBody>
      </p:sp>
      <p:sp>
        <p:nvSpPr>
          <p:cNvPr id="24" name="Shape 20"/>
          <p:cNvSpPr/>
          <p:nvPr/>
        </p:nvSpPr>
        <p:spPr>
          <a:xfrm>
            <a:off x="4718447" y="2896791"/>
            <a:ext cx="1358094" cy="521494"/>
          </a:xfrm>
          <a:prstGeom prst="rect">
            <a:avLst/>
          </a:prstGeom>
          <a:solidFill>
            <a:srgbClr val="1A73E8"/>
          </a:solidFill>
          <a:ln w="99">
            <a:solidFill>
              <a:srgbClr val="DDDDDD"/>
            </a:solidFill>
            <a:prstDash val="solid"/>
          </a:ln>
        </p:spPr>
      </p:sp>
      <p:sp>
        <p:nvSpPr>
          <p:cNvPr id="25" name="Text 21"/>
          <p:cNvSpPr/>
          <p:nvPr/>
        </p:nvSpPr>
        <p:spPr>
          <a:xfrm>
            <a:off x="4718447" y="2896791"/>
            <a:ext cx="1358094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Scenario</a:t>
            </a:r>
            <a:endParaRPr lang="en-US" sz="837" dirty="0"/>
          </a:p>
        </p:txBody>
      </p:sp>
      <p:sp>
        <p:nvSpPr>
          <p:cNvPr id="26" name="Shape 22"/>
          <p:cNvSpPr/>
          <p:nvPr/>
        </p:nvSpPr>
        <p:spPr>
          <a:xfrm>
            <a:off x="6076541" y="2896791"/>
            <a:ext cx="1331054" cy="521494"/>
          </a:xfrm>
          <a:prstGeom prst="rect">
            <a:avLst/>
          </a:prstGeom>
          <a:solidFill>
            <a:srgbClr val="1A73E8"/>
          </a:solidFill>
          <a:ln w="99">
            <a:solidFill>
              <a:srgbClr val="DDDDDD"/>
            </a:solidFill>
            <a:prstDash val="solid"/>
          </a:ln>
        </p:spPr>
      </p:sp>
      <p:sp>
        <p:nvSpPr>
          <p:cNvPr id="27" name="Text 23"/>
          <p:cNvSpPr/>
          <p:nvPr/>
        </p:nvSpPr>
        <p:spPr>
          <a:xfrm>
            <a:off x="6076541" y="2896791"/>
            <a:ext cx="1331054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Independent Observations</a:t>
            </a:r>
            <a:endParaRPr lang="en-US" sz="837" dirty="0"/>
          </a:p>
        </p:txBody>
      </p:sp>
      <p:sp>
        <p:nvSpPr>
          <p:cNvPr id="28" name="Shape 24"/>
          <p:cNvSpPr/>
          <p:nvPr/>
        </p:nvSpPr>
        <p:spPr>
          <a:xfrm>
            <a:off x="7406590" y="2896791"/>
            <a:ext cx="1305213" cy="521494"/>
          </a:xfrm>
          <a:prstGeom prst="rect">
            <a:avLst/>
          </a:prstGeom>
          <a:solidFill>
            <a:srgbClr val="1A73E8"/>
          </a:solidFill>
          <a:ln w="99">
            <a:solidFill>
              <a:srgbClr val="DDDDDD"/>
            </a:solidFill>
            <a:prstDash val="solid"/>
          </a:ln>
        </p:spPr>
      </p:sp>
      <p:sp>
        <p:nvSpPr>
          <p:cNvPr id="29" name="Text 25"/>
          <p:cNvSpPr/>
          <p:nvPr/>
        </p:nvSpPr>
        <p:spPr>
          <a:xfrm>
            <a:off x="7406590" y="2896791"/>
            <a:ext cx="1305213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Dependent Observations</a:t>
            </a:r>
            <a:endParaRPr lang="en-US" sz="837" dirty="0"/>
          </a:p>
        </p:txBody>
      </p:sp>
      <p:sp>
        <p:nvSpPr>
          <p:cNvPr id="30" name="Text 26"/>
          <p:cNvSpPr/>
          <p:nvPr/>
        </p:nvSpPr>
        <p:spPr>
          <a:xfrm>
            <a:off x="4718447" y="3411141"/>
            <a:ext cx="1362615" cy="35004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Two groups</a:t>
            </a:r>
            <a:endParaRPr lang="en-US" sz="837" dirty="0"/>
          </a:p>
        </p:txBody>
      </p:sp>
      <p:sp>
        <p:nvSpPr>
          <p:cNvPr id="31" name="Text 27"/>
          <p:cNvSpPr/>
          <p:nvPr/>
        </p:nvSpPr>
        <p:spPr>
          <a:xfrm>
            <a:off x="6081061" y="3411141"/>
            <a:ext cx="1327091" cy="35004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Independent t-test</a:t>
            </a:r>
            <a:endParaRPr lang="en-US" sz="837" dirty="0"/>
          </a:p>
        </p:txBody>
      </p:sp>
      <p:sp>
        <p:nvSpPr>
          <p:cNvPr id="32" name="Text 28"/>
          <p:cNvSpPr/>
          <p:nvPr/>
        </p:nvSpPr>
        <p:spPr>
          <a:xfrm>
            <a:off x="7408152" y="3411141"/>
            <a:ext cx="1303651" cy="35004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Paired t-test</a:t>
            </a:r>
            <a:endParaRPr lang="en-US" sz="837" dirty="0"/>
          </a:p>
        </p:txBody>
      </p:sp>
      <p:sp>
        <p:nvSpPr>
          <p:cNvPr id="33" name="Shape 29"/>
          <p:cNvSpPr/>
          <p:nvPr/>
        </p:nvSpPr>
        <p:spPr>
          <a:xfrm>
            <a:off x="4718447" y="3761184"/>
            <a:ext cx="3993356" cy="521494"/>
          </a:xfrm>
          <a:prstGeom prst="rect">
            <a:avLst/>
          </a:prstGeom>
          <a:solidFill>
            <a:srgbClr val="F9F9F9"/>
          </a:solidFill>
          <a:ln/>
        </p:spPr>
      </p:sp>
      <p:sp>
        <p:nvSpPr>
          <p:cNvPr id="34" name="Text 30"/>
          <p:cNvSpPr/>
          <p:nvPr/>
        </p:nvSpPr>
        <p:spPr>
          <a:xfrm>
            <a:off x="4718447" y="3761184"/>
            <a:ext cx="1362615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Two groups (non-parametric)</a:t>
            </a:r>
            <a:endParaRPr lang="en-US" sz="837" dirty="0"/>
          </a:p>
        </p:txBody>
      </p:sp>
      <p:sp>
        <p:nvSpPr>
          <p:cNvPr id="35" name="Text 31"/>
          <p:cNvSpPr/>
          <p:nvPr/>
        </p:nvSpPr>
        <p:spPr>
          <a:xfrm>
            <a:off x="6081061" y="3761184"/>
            <a:ext cx="1327091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Mann-Whitney U test</a:t>
            </a:r>
            <a:endParaRPr lang="en-US" sz="837" dirty="0"/>
          </a:p>
        </p:txBody>
      </p:sp>
      <p:sp>
        <p:nvSpPr>
          <p:cNvPr id="36" name="Text 32"/>
          <p:cNvSpPr/>
          <p:nvPr/>
        </p:nvSpPr>
        <p:spPr>
          <a:xfrm>
            <a:off x="7408152" y="3761184"/>
            <a:ext cx="1303651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Wilcoxon signed-rank test</a:t>
            </a:r>
            <a:endParaRPr lang="en-US" sz="837" dirty="0"/>
          </a:p>
        </p:txBody>
      </p:sp>
      <p:sp>
        <p:nvSpPr>
          <p:cNvPr id="37" name="Text 33"/>
          <p:cNvSpPr/>
          <p:nvPr/>
        </p:nvSpPr>
        <p:spPr>
          <a:xfrm>
            <a:off x="4718447" y="4282678"/>
            <a:ext cx="1362615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Three+ groups</a:t>
            </a:r>
            <a:endParaRPr lang="en-US" sz="837" dirty="0"/>
          </a:p>
        </p:txBody>
      </p:sp>
      <p:sp>
        <p:nvSpPr>
          <p:cNvPr id="38" name="Text 34"/>
          <p:cNvSpPr/>
          <p:nvPr/>
        </p:nvSpPr>
        <p:spPr>
          <a:xfrm>
            <a:off x="6081061" y="4282678"/>
            <a:ext cx="1327091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One-way ANOVA</a:t>
            </a:r>
            <a:endParaRPr lang="en-US" sz="837" dirty="0"/>
          </a:p>
        </p:txBody>
      </p:sp>
      <p:sp>
        <p:nvSpPr>
          <p:cNvPr id="39" name="Text 35"/>
          <p:cNvSpPr/>
          <p:nvPr/>
        </p:nvSpPr>
        <p:spPr>
          <a:xfrm>
            <a:off x="7408152" y="4282678"/>
            <a:ext cx="1303651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Repeated Measures ANOVA</a:t>
            </a:r>
            <a:endParaRPr lang="en-US" sz="837" dirty="0"/>
          </a:p>
        </p:txBody>
      </p:sp>
      <p:sp>
        <p:nvSpPr>
          <p:cNvPr id="40" name="Shape 36"/>
          <p:cNvSpPr/>
          <p:nvPr/>
        </p:nvSpPr>
        <p:spPr>
          <a:xfrm>
            <a:off x="4718447" y="4804172"/>
            <a:ext cx="3993356" cy="521494"/>
          </a:xfrm>
          <a:prstGeom prst="rect">
            <a:avLst/>
          </a:prstGeom>
          <a:solidFill>
            <a:srgbClr val="F9F9F9"/>
          </a:solidFill>
          <a:ln/>
        </p:spPr>
      </p:sp>
      <p:sp>
        <p:nvSpPr>
          <p:cNvPr id="41" name="Text 37"/>
          <p:cNvSpPr/>
          <p:nvPr/>
        </p:nvSpPr>
        <p:spPr>
          <a:xfrm>
            <a:off x="4718447" y="4804172"/>
            <a:ext cx="1362615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Three+ groups (non-parametric)</a:t>
            </a:r>
            <a:endParaRPr lang="en-US" sz="837" dirty="0"/>
          </a:p>
        </p:txBody>
      </p:sp>
      <p:sp>
        <p:nvSpPr>
          <p:cNvPr id="42" name="Text 38"/>
          <p:cNvSpPr/>
          <p:nvPr/>
        </p:nvSpPr>
        <p:spPr>
          <a:xfrm>
            <a:off x="6081061" y="4804172"/>
            <a:ext cx="1327091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Kruskal-Wallis H test</a:t>
            </a:r>
            <a:endParaRPr lang="en-US" sz="837" dirty="0"/>
          </a:p>
        </p:txBody>
      </p:sp>
      <p:sp>
        <p:nvSpPr>
          <p:cNvPr id="43" name="Text 39"/>
          <p:cNvSpPr/>
          <p:nvPr/>
        </p:nvSpPr>
        <p:spPr>
          <a:xfrm>
            <a:off x="7408152" y="4804172"/>
            <a:ext cx="1303651" cy="521494"/>
          </a:xfrm>
          <a:prstGeom prst="rect">
            <a:avLst/>
          </a:prstGeom>
          <a:noFill/>
          <a:ln/>
        </p:spPr>
        <p:txBody>
          <a:bodyPr wrap="square" lIns="102108" tIns="102108" rIns="102108" bIns="102108" rtlCol="0" anchor="ctr">
            <a:spAutoFit/>
          </a:bodyPr>
          <a:lstStyle/>
          <a:p>
            <a:pPr algn="ctr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Friedman test</a:t>
            </a:r>
            <a:endParaRPr lang="en-US" sz="83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8650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Statistical Test Selection Flowchart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85825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roadmap to guide your decision-making process</a:t>
            </a:r>
            <a:endParaRPr lang="en-US" sz="1046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2054" y="1510903"/>
            <a:ext cx="2979893" cy="353612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85750" y="5386388"/>
            <a:ext cx="85725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942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This flowchart provides a high-level overview of the decision points for selecting the appropriate statistical test.</a:t>
            </a:r>
            <a:endParaRPr lang="en-US" sz="94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600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Two Independent Groups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Research Question: Is there a significant difference between two unrelated groups?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171575"/>
            <a:ext cx="4114800" cy="178593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428625" y="1314450"/>
            <a:ext cx="3829050" cy="342900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algn="ctr"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Parametric Option: Student's t-test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28625" y="1871663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942" dirty="0"/>
          </a:p>
        </p:txBody>
      </p:sp>
      <p:sp>
        <p:nvSpPr>
          <p:cNvPr id="8" name="Text 5"/>
          <p:cNvSpPr/>
          <p:nvPr/>
        </p:nvSpPr>
        <p:spPr>
          <a:xfrm>
            <a:off x="571500" y="213598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Interval/Ratio data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571500" y="236458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Independence of observations</a:t>
            </a:r>
            <a:endParaRPr lang="en-US" sz="942" dirty="0"/>
          </a:p>
        </p:txBody>
      </p:sp>
      <p:sp>
        <p:nvSpPr>
          <p:cNvPr id="10" name="Text 7"/>
          <p:cNvSpPr/>
          <p:nvPr/>
        </p:nvSpPr>
        <p:spPr>
          <a:xfrm>
            <a:off x="571500" y="259318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Normality</a:t>
            </a:r>
            <a:endParaRPr lang="en-US" sz="942" dirty="0"/>
          </a:p>
        </p:txBody>
      </p:sp>
      <p:sp>
        <p:nvSpPr>
          <p:cNvPr id="11" name="Text 8"/>
          <p:cNvSpPr/>
          <p:nvPr/>
        </p:nvSpPr>
        <p:spPr>
          <a:xfrm>
            <a:off x="571500" y="282178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Homogeneity of variances</a:t>
            </a:r>
            <a:endParaRPr lang="en-US" sz="942" dirty="0"/>
          </a:p>
        </p:txBody>
      </p:sp>
      <p:sp>
        <p:nvSpPr>
          <p:cNvPr id="12" name="Text 9"/>
          <p:cNvSpPr/>
          <p:nvPr/>
        </p:nvSpPr>
        <p:spPr>
          <a:xfrm>
            <a:off x="428625" y="3228975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942" dirty="0"/>
          </a:p>
        </p:txBody>
      </p:sp>
      <p:sp>
        <p:nvSpPr>
          <p:cNvPr id="13" name="Text 10"/>
          <p:cNvSpPr/>
          <p:nvPr/>
        </p:nvSpPr>
        <p:spPr>
          <a:xfrm>
            <a:off x="428625" y="3493294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means of two independent groups.</a:t>
            </a:r>
            <a:endParaRPr lang="en-US" sz="942" dirty="0"/>
          </a:p>
        </p:txBody>
      </p:sp>
      <p:sp>
        <p:nvSpPr>
          <p:cNvPr id="14" name="Shape 11"/>
          <p:cNvSpPr/>
          <p:nvPr/>
        </p:nvSpPr>
        <p:spPr>
          <a:xfrm>
            <a:off x="4743450" y="1171575"/>
            <a:ext cx="4114800" cy="178593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4886325" y="1314450"/>
            <a:ext cx="3829050" cy="600075"/>
          </a:xfrm>
          <a:prstGeom prst="rect">
            <a:avLst/>
          </a:prstGeom>
          <a:noFill/>
          <a:ln/>
        </p:spPr>
        <p:txBody>
          <a:bodyPr wrap="square" lIns="0" tIns="0" rIns="0" bIns="85090" rtlCol="0" anchor="ctr">
            <a:spAutoFit/>
          </a:bodyPr>
          <a:lstStyle/>
          <a:p>
            <a:pPr algn="ctr"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Non-parametric Alternative: Mann-Whitney U test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4886325" y="2128838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942" dirty="0"/>
          </a:p>
        </p:txBody>
      </p:sp>
      <p:sp>
        <p:nvSpPr>
          <p:cNvPr id="17" name="Text 14"/>
          <p:cNvSpPr/>
          <p:nvPr/>
        </p:nvSpPr>
        <p:spPr>
          <a:xfrm>
            <a:off x="4886325" y="2393156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assumptions for t-test are violated (especially normality/homogeneity).</a:t>
            </a:r>
            <a:endParaRPr lang="en-US" sz="942" dirty="0"/>
          </a:p>
        </p:txBody>
      </p:sp>
      <p:sp>
        <p:nvSpPr>
          <p:cNvPr id="18" name="Text 15"/>
          <p:cNvSpPr/>
          <p:nvPr/>
        </p:nvSpPr>
        <p:spPr>
          <a:xfrm>
            <a:off x="4886325" y="2957513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942" dirty="0"/>
          </a:p>
        </p:txBody>
      </p:sp>
      <p:sp>
        <p:nvSpPr>
          <p:cNvPr id="19" name="Text 16"/>
          <p:cNvSpPr/>
          <p:nvPr/>
        </p:nvSpPr>
        <p:spPr>
          <a:xfrm>
            <a:off x="5029200" y="322183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Ordinal/Interval/Ratio data</a:t>
            </a:r>
            <a:endParaRPr lang="en-US" sz="942" dirty="0"/>
          </a:p>
        </p:txBody>
      </p:sp>
      <p:sp>
        <p:nvSpPr>
          <p:cNvPr id="20" name="Text 17"/>
          <p:cNvSpPr/>
          <p:nvPr/>
        </p:nvSpPr>
        <p:spPr>
          <a:xfrm>
            <a:off x="5029200" y="345043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Independence of observations</a:t>
            </a:r>
            <a:endParaRPr lang="en-US" sz="942" dirty="0"/>
          </a:p>
        </p:txBody>
      </p:sp>
      <p:sp>
        <p:nvSpPr>
          <p:cNvPr id="21" name="Text 18"/>
          <p:cNvSpPr/>
          <p:nvPr/>
        </p:nvSpPr>
        <p:spPr>
          <a:xfrm>
            <a:off x="4886325" y="3857625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Purpose:</a:t>
            </a:r>
            <a:endParaRPr lang="en-US" sz="942" dirty="0"/>
          </a:p>
        </p:txBody>
      </p:sp>
      <p:sp>
        <p:nvSpPr>
          <p:cNvPr id="22" name="Text 19"/>
          <p:cNvSpPr/>
          <p:nvPr/>
        </p:nvSpPr>
        <p:spPr>
          <a:xfrm>
            <a:off x="4886325" y="4121944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medians (or distributions) of two independent groups when data are not normal or are ordinal.</a:t>
            </a:r>
            <a:endParaRPr lang="en-US" sz="942" dirty="0"/>
          </a:p>
        </p:txBody>
      </p:sp>
      <p:sp>
        <p:nvSpPr>
          <p:cNvPr id="23" name="Text 20"/>
          <p:cNvSpPr/>
          <p:nvPr/>
        </p:nvSpPr>
        <p:spPr>
          <a:xfrm>
            <a:off x="285750" y="3100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 Violation Flowchart</a:t>
            </a:r>
            <a:endParaRPr lang="en-US" sz="1046" dirty="0"/>
          </a:p>
        </p:txBody>
      </p:sp>
      <p:sp>
        <p:nvSpPr>
          <p:cNvPr id="24" name="Shape 21"/>
          <p:cNvSpPr/>
          <p:nvPr/>
        </p:nvSpPr>
        <p:spPr>
          <a:xfrm>
            <a:off x="285750" y="3386138"/>
            <a:ext cx="8572500" cy="2143125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2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1831" y="3557588"/>
            <a:ext cx="2700338" cy="18002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600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Two Dependent (Paired) Groups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Research Question: Is there a significant difference between two related measurements?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171575"/>
            <a:ext cx="4114800" cy="178593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428625" y="1314450"/>
            <a:ext cx="3829050" cy="342900"/>
          </a:xfrm>
          <a:prstGeom prst="rect">
            <a:avLst/>
          </a:prstGeom>
          <a:noFill/>
          <a:ln/>
        </p:spPr>
        <p:txBody>
          <a:bodyPr wrap="none" lIns="0" tIns="0" rIns="0" bIns="85090" rtlCol="0" anchor="ctr">
            <a:spAutoFit/>
          </a:bodyPr>
          <a:lstStyle/>
          <a:p>
            <a:pPr algn="ctr"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Parametric Option: Paired t-test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28625" y="1871663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942" dirty="0"/>
          </a:p>
        </p:txBody>
      </p:sp>
      <p:sp>
        <p:nvSpPr>
          <p:cNvPr id="8" name="Text 5"/>
          <p:cNvSpPr/>
          <p:nvPr/>
        </p:nvSpPr>
        <p:spPr>
          <a:xfrm>
            <a:off x="571500" y="213598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Interval/Ratio data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571500" y="236458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Independence of pairs</a:t>
            </a:r>
            <a:endParaRPr lang="en-US" sz="942" dirty="0"/>
          </a:p>
        </p:txBody>
      </p:sp>
      <p:sp>
        <p:nvSpPr>
          <p:cNvPr id="10" name="Text 7"/>
          <p:cNvSpPr/>
          <p:nvPr/>
        </p:nvSpPr>
        <p:spPr>
          <a:xfrm>
            <a:off x="571500" y="259318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Normality of the differences between pairs</a:t>
            </a:r>
            <a:endParaRPr lang="en-US" sz="942" dirty="0"/>
          </a:p>
        </p:txBody>
      </p:sp>
      <p:sp>
        <p:nvSpPr>
          <p:cNvPr id="11" name="Text 8"/>
          <p:cNvSpPr/>
          <p:nvPr/>
        </p:nvSpPr>
        <p:spPr>
          <a:xfrm>
            <a:off x="428625" y="3000375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942" dirty="0"/>
          </a:p>
        </p:txBody>
      </p:sp>
      <p:sp>
        <p:nvSpPr>
          <p:cNvPr id="12" name="Text 9"/>
          <p:cNvSpPr/>
          <p:nvPr/>
        </p:nvSpPr>
        <p:spPr>
          <a:xfrm>
            <a:off x="428625" y="3264694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means of two paired samples.</a:t>
            </a:r>
            <a:endParaRPr lang="en-US" sz="942" dirty="0"/>
          </a:p>
        </p:txBody>
      </p:sp>
      <p:sp>
        <p:nvSpPr>
          <p:cNvPr id="13" name="Text 10"/>
          <p:cNvSpPr/>
          <p:nvPr/>
        </p:nvSpPr>
        <p:spPr>
          <a:xfrm>
            <a:off x="428625" y="3564731"/>
            <a:ext cx="38290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837" i="1" dirty="0">
                <a:solidFill>
                  <a:srgbClr val="6666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Examples: Pre/post measurements, matched pairs, repeated measures on same subjects</a:t>
            </a:r>
            <a:endParaRPr lang="en-US" sz="837" dirty="0"/>
          </a:p>
        </p:txBody>
      </p:sp>
      <p:sp>
        <p:nvSpPr>
          <p:cNvPr id="14" name="Shape 11"/>
          <p:cNvSpPr/>
          <p:nvPr/>
        </p:nvSpPr>
        <p:spPr>
          <a:xfrm>
            <a:off x="4743450" y="1171575"/>
            <a:ext cx="4114800" cy="178593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4886325" y="1314450"/>
            <a:ext cx="3829050" cy="600075"/>
          </a:xfrm>
          <a:prstGeom prst="rect">
            <a:avLst/>
          </a:prstGeom>
          <a:noFill/>
          <a:ln/>
        </p:spPr>
        <p:txBody>
          <a:bodyPr wrap="square" lIns="0" tIns="0" rIns="0" bIns="85090" rtlCol="0" anchor="ctr">
            <a:spAutoFit/>
          </a:bodyPr>
          <a:lstStyle/>
          <a:p>
            <a:pPr algn="ctr" indent="0" marL="0">
              <a:buNone/>
            </a:pPr>
            <a:r>
              <a:rPr lang="en-US" sz="1350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Non-parametric Alternative: Wilcoxon signed-rank test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4886325" y="2128838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to Use:</a:t>
            </a:r>
            <a:endParaRPr lang="en-US" sz="942" dirty="0"/>
          </a:p>
        </p:txBody>
      </p:sp>
      <p:sp>
        <p:nvSpPr>
          <p:cNvPr id="17" name="Text 14"/>
          <p:cNvSpPr/>
          <p:nvPr/>
        </p:nvSpPr>
        <p:spPr>
          <a:xfrm>
            <a:off x="4886325" y="2393156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When assumptions for paired t-test are violated (especially normality of differences).</a:t>
            </a:r>
            <a:endParaRPr lang="en-US" sz="942" dirty="0"/>
          </a:p>
        </p:txBody>
      </p:sp>
      <p:sp>
        <p:nvSpPr>
          <p:cNvPr id="18" name="Text 15"/>
          <p:cNvSpPr/>
          <p:nvPr/>
        </p:nvSpPr>
        <p:spPr>
          <a:xfrm>
            <a:off x="4886325" y="2957513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Assumptions:</a:t>
            </a:r>
            <a:endParaRPr lang="en-US" sz="942" dirty="0"/>
          </a:p>
        </p:txBody>
      </p:sp>
      <p:sp>
        <p:nvSpPr>
          <p:cNvPr id="19" name="Text 16"/>
          <p:cNvSpPr/>
          <p:nvPr/>
        </p:nvSpPr>
        <p:spPr>
          <a:xfrm>
            <a:off x="5029200" y="322183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Ordinal/Interval/Ratio data</a:t>
            </a:r>
            <a:endParaRPr lang="en-US" sz="942" dirty="0"/>
          </a:p>
        </p:txBody>
      </p:sp>
      <p:sp>
        <p:nvSpPr>
          <p:cNvPr id="20" name="Text 17"/>
          <p:cNvSpPr/>
          <p:nvPr/>
        </p:nvSpPr>
        <p:spPr>
          <a:xfrm>
            <a:off x="5029200" y="3450431"/>
            <a:ext cx="368617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Independence of pairs</a:t>
            </a:r>
            <a:endParaRPr lang="en-US" sz="942" dirty="0"/>
          </a:p>
        </p:txBody>
      </p:sp>
      <p:sp>
        <p:nvSpPr>
          <p:cNvPr id="21" name="Text 18"/>
          <p:cNvSpPr/>
          <p:nvPr/>
        </p:nvSpPr>
        <p:spPr>
          <a:xfrm>
            <a:off x="4886325" y="3857625"/>
            <a:ext cx="382905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b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Purpose:</a:t>
            </a:r>
            <a:endParaRPr lang="en-US" sz="942" dirty="0"/>
          </a:p>
        </p:txBody>
      </p:sp>
      <p:sp>
        <p:nvSpPr>
          <p:cNvPr id="22" name="Text 19"/>
          <p:cNvSpPr/>
          <p:nvPr/>
        </p:nvSpPr>
        <p:spPr>
          <a:xfrm>
            <a:off x="4886325" y="4121944"/>
            <a:ext cx="3829050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942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Comparing medians (or distributions) of two paired samples when data are not normal or are ordinal.</a:t>
            </a:r>
            <a:endParaRPr lang="en-US" sz="942" dirty="0"/>
          </a:p>
        </p:txBody>
      </p:sp>
      <p:sp>
        <p:nvSpPr>
          <p:cNvPr id="23" name="Text 20"/>
          <p:cNvSpPr/>
          <p:nvPr/>
        </p:nvSpPr>
        <p:spPr>
          <a:xfrm>
            <a:off x="285750" y="3100388"/>
            <a:ext cx="85725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1046" b="1" dirty="0">
                <a:solidFill>
                  <a:srgbClr val="1A73E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Assumption Violation Flowchart</a:t>
            </a:r>
            <a:endParaRPr lang="en-US" sz="1046" dirty="0"/>
          </a:p>
        </p:txBody>
      </p:sp>
      <p:sp>
        <p:nvSpPr>
          <p:cNvPr id="24" name="Shape 21"/>
          <p:cNvSpPr/>
          <p:nvPr/>
        </p:nvSpPr>
        <p:spPr>
          <a:xfrm>
            <a:off x="285750" y="3386138"/>
            <a:ext cx="8572500" cy="2143125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2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1831" y="3557588"/>
            <a:ext cx="2700338" cy="18002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2025-07-09T10:44:31Z</dcterms:created>
  <dcterms:modified xsi:type="dcterms:W3CDTF">2025-07-09T10:44:31Z</dcterms:modified>
</cp:coreProperties>
</file>